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charts/chart29.xml" ContentType="application/vnd.openxmlformats-officedocument.drawingml.chart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charts/chart38.xml" ContentType="application/vnd.openxmlformats-officedocument.drawingml.char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heme/themeOverride3.xml" ContentType="application/vnd.openxmlformats-officedocument.themeOverr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5"/>
  </p:notesMasterIdLst>
  <p:sldIdLst>
    <p:sldId id="256" r:id="rId2"/>
    <p:sldId id="357" r:id="rId3"/>
    <p:sldId id="388" r:id="rId4"/>
    <p:sldId id="401" r:id="rId5"/>
    <p:sldId id="260" r:id="rId6"/>
    <p:sldId id="261" r:id="rId7"/>
    <p:sldId id="299" r:id="rId8"/>
    <p:sldId id="266" r:id="rId9"/>
    <p:sldId id="404" r:id="rId10"/>
    <p:sldId id="298" r:id="rId11"/>
    <p:sldId id="390" r:id="rId12"/>
    <p:sldId id="265" r:id="rId13"/>
    <p:sldId id="405" r:id="rId14"/>
    <p:sldId id="391" r:id="rId15"/>
    <p:sldId id="297" r:id="rId16"/>
    <p:sldId id="406" r:id="rId17"/>
    <p:sldId id="303" r:id="rId18"/>
    <p:sldId id="392" r:id="rId19"/>
    <p:sldId id="304" r:id="rId20"/>
    <p:sldId id="408" r:id="rId21"/>
    <p:sldId id="394" r:id="rId22"/>
    <p:sldId id="361" r:id="rId23"/>
    <p:sldId id="395" r:id="rId24"/>
    <p:sldId id="369" r:id="rId25"/>
    <p:sldId id="410" r:id="rId26"/>
    <p:sldId id="393" r:id="rId27"/>
    <p:sldId id="396" r:id="rId28"/>
    <p:sldId id="360" r:id="rId29"/>
    <p:sldId id="305" r:id="rId30"/>
    <p:sldId id="370" r:id="rId31"/>
    <p:sldId id="398" r:id="rId32"/>
    <p:sldId id="380" r:id="rId33"/>
    <p:sldId id="399" r:id="rId34"/>
    <p:sldId id="366" r:id="rId35"/>
    <p:sldId id="400" r:id="rId36"/>
    <p:sldId id="367" r:id="rId37"/>
    <p:sldId id="411" r:id="rId38"/>
    <p:sldId id="403" r:id="rId39"/>
    <p:sldId id="386" r:id="rId40"/>
    <p:sldId id="418" r:id="rId41"/>
    <p:sldId id="417" r:id="rId42"/>
    <p:sldId id="412" r:id="rId43"/>
    <p:sldId id="416" r:id="rId44"/>
    <p:sldId id="376" r:id="rId45"/>
    <p:sldId id="414" r:id="rId46"/>
    <p:sldId id="385" r:id="rId47"/>
    <p:sldId id="377" r:id="rId48"/>
    <p:sldId id="381" r:id="rId49"/>
    <p:sldId id="382" r:id="rId50"/>
    <p:sldId id="384" r:id="rId51"/>
    <p:sldId id="383" r:id="rId52"/>
    <p:sldId id="356" r:id="rId53"/>
    <p:sldId id="419" r:id="rId54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3300"/>
    <a:srgbClr val="11055B"/>
    <a:srgbClr val="FFCC00"/>
    <a:srgbClr val="CCFFFF"/>
    <a:srgbClr val="FFFF99"/>
    <a:srgbClr val="993300"/>
    <a:srgbClr val="CC6600"/>
    <a:srgbClr val="FC6E04"/>
    <a:srgbClr val="0020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4511" autoAdjust="0"/>
  </p:normalViewPr>
  <p:slideViewPr>
    <p:cSldViewPr>
      <p:cViewPr>
        <p:scale>
          <a:sx n="70" d="100"/>
          <a:sy n="70" d="100"/>
        </p:scale>
        <p:origin x="-138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jgalvao\Ambiente%20de%20trabalho\SPN%20-%20Registo%20Nacional\Registo%20Nacional%202013\2013%20-%20base%20de%20trabalho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garida%20Loureiro\Desktop\2013%20-%20base%20de%20trabalho.xlsx" TargetMode="External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arida%20Loureiro\Desktop\SPN%20-%20Registo%20Nacional\Registo%20Nacional%202014\base%20de%20trabalho%20-%202014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jgalvao\Ambiente%20de%20trabalho\SPN%20-%20Registo%20Nacional\Registo%20Nacional%202012\2012%20-%20base%20de%20trabalho.xlsx" TargetMode="External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jgalvao\Ambiente%20de%20trabalho\SPN%20-%20Registo%20Nacional\Registo%20Nacional%202012\2012%20-%20base%20de%20trabalho.xlsx" TargetMode="External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jgalvao\Ambiente%20de%20trabalho\SPN%20-%20Registo%20Nacional\Registo%20Nacional%202012\2012%20-%20base%20de%20trabalho.xlsx" TargetMode="External"/><Relationship Id="rId1" Type="http://schemas.openxmlformats.org/officeDocument/2006/relationships/themeOverride" Target="../theme/themeOverride8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jgalvao\Ambiente%20de%20trabalho\SPN%20-%20Registo%20Nacional\Registo%20Nacional%202012\2012%20-%20base%20de%20trabalho.xlsx" TargetMode="External"/><Relationship Id="rId1" Type="http://schemas.openxmlformats.org/officeDocument/2006/relationships/themeOverride" Target="../theme/themeOverride9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jgalvao\Ambiente%20de%20trabalho\SPN%20-%20Registo%20Nacional\Registo%20Nacional%202013\2013%20-%20base%20de%20trabalho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arida%20Loureiro\Desktop\SPN%20-%20Registo%20Nacional\Registo%20Nacional%202014\base%20de%20trabalho%20-%202014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jgalvao\Ambiente%20de%20trabalho\SPN%20-%20Registo%20Nacional\Registo%20Nacional%202013\2013%20-%20base%20de%20trabalho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arida%20Loureiro\Desktop\SPN%20-%20Registo%20Nacional\Registo%20Nacional%202014\base%20de%20trabalho%20-%20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arida%20Loureiro\Desktop\SPN%20-%20Registo%20Nacional\Registo%20Nacional%202014\base%20de%20trabalho%20-%202014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arida%20Loureiro\Desktop\2013%20-%20base%20de%20trabalho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arida%20Loureiro\Desktop\SPN%20-%20Registo%20Nacional\Registo%20Nacional%202014\base%20de%20trabalho%20-%202014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arida%20Loureiro\Desktop\SPN%20-%20Registo%20Nacional\Registo%20Nacional%202014\base%20de%20trabalho%20-%202014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arida%20Loureiro\Desktop\SPN%20-%20Registo%20Nacional\Registo%20Nacional%202014\base%20de%20trabalho%20-%202014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arida%20Loureiro\Desktop\2013%20-%20base%20de%20trabalho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arida%20Loureiro\Desktop\2013%20-%20base%20de%20trabalho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jgalvao\Ambiente%20de%20trabalho\SPN%20-%20Registo%20Nacional\Registo%20Nacional%202013\2013%20-%20base%20de%20trabalho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arida%20Loureiro\Desktop\SPN%20-%20Registo%20Nacional\Registo%20Nacional%202014\base%20de%20trabalho%20-%202014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arida%20Loureiro\Desktop\2013%20-%20base%20de%20trabalho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arida%20Loureiro\Desktop\SPN%20-%20Registo%20Nacional\Registo%20Nacional%202014\base%20de%20trabalho%20-%202014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jgalvao\Ambiente%20de%20trabalho\SPN%20-%20Registo%20Nacional\Registo%20Nacional%202013\2013%20-%20base%20de%20trabalho.xlsx" TargetMode="External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arida%20Loureiro\Desktop\2013%20-%20base%20de%20trabalho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arida%20Loureiro\Desktop\SPN%20-%20Registo%20Nacional\Registo%20Nacional%202014\base%20de%20trabalho%20-%202014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jgalvao\Ambiente%20de%20trabalho\SPN%20-%20Registo%20Nacional\Registo%20Nacional%202013\2013%20-%20base%20de%20trabalho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arida%20Loureiro\Desktop\SPN%20-%20Registo%20Nacional\Registo%20Nacional%202014\base%20de%20trabalho%20-%202014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arida%20Loureiro\Desktop\SPN%20-%20Registo%20Nacional\Registo%20Nacional%202014\base%20de%20trabalho%20-%202014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arida%20Loureiro\Desktop\SPN%20-%20Registo%20Nacional\Registo%20Nacional%202014\base%20de%20trabalho%20-%202014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arida%20Loureiro\Desktop\SPN%20-%20Registo%20Nacional\Registo%20Nacional%202014\base%20de%20trabalho%20-%202014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arida%20Loureiro\Desktop\SPN%20-%20Registo%20Nacional\Registo%20Nacional%202014\base%20de%20trabalho%20-%202014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arida%20Loureiro\Desktop\SPN%20-%20Registo%20Nacional\Registo%20Nacional%202014\base%20de%20trabalho%20-%202014.xlsx" TargetMode="Externa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rgarida%20Loureiro\Desktop\SPN%20-%20Registo%20Nacional\Registo%20Nacional%202014\base%20de%20trabalho%20-%20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arida%20Loureiro\Desktop\SPN%20-%20Registo%20Nacional\Registo%20Nacional%202014\base%20de%20trabalho%20-%202014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arida%20Loureiro\Desktop\SPN%20-%20Registo%20Nacional\Registo%20Nacional%202014\base%20de%20trabalho%20-%202014.xlsx" TargetMode="Externa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argarida%20Loureiro\Desktop\SPN%20-%20Registo%20Nacional\Registo%20Nacional%202014\base%20de%20trabalho%20-%202014.xlsx" TargetMode="Externa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argarida%20Loureiro\Desktop\SPN%20-%20Registo%20Nacional\Registo%20Nacional%202014\base%20de%20trabalho%20-%202014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jgalvao\Ambiente%20de%20trabalho\SPN%20-%20Registo%20Nacional\Registo%20Nacional%202013\2013%20-%20base%20de%20trabalho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arida%20Loureiro\Desktop\SPN%20-%20Registo%20Nacional\Registo%20Nacional%202014\base%20de%20trabalho%20-%2020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arida%20Loureiro\Desktop\SPN%20-%20Registo%20Nacional\Registo%20Nacional%202014\base%20de%20trabalho%20-%202014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rgarida%20Loureiro\Desktop\2013%20-%20base%20de%20trabalho.xlsx" TargetMode="External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garida%20Loureiro\Desktop\SPN%20-%20Registo%20Nacional\Registo%20Nacional%202014\base%20de%20trabalho%20-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422247691876101"/>
          <c:y val="0.19504170578164326"/>
          <c:w val="0.46438998623610495"/>
          <c:h val="0.79563506241919046"/>
        </c:manualLayout>
      </c:layout>
      <c:doughnutChart>
        <c:varyColors val="1"/>
        <c:ser>
          <c:idx val="0"/>
          <c:order val="0"/>
          <c:tx>
            <c:strRef>
              <c:f>'dados de quadros'!$H$46</c:f>
              <c:strCache>
                <c:ptCount val="1"/>
                <c:pt idx="0">
                  <c:v>Biopsias com diagnóstico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Lbls>
            <c:txPr>
              <a:bodyPr/>
              <a:lstStyle/>
              <a:p>
                <a:pPr>
                  <a:defRPr sz="1800" b="1">
                    <a:latin typeface="Calibri" pitchFamily="34" charset="0"/>
                  </a:defRPr>
                </a:pPr>
                <a:endParaRPr lang="pt-PT"/>
              </a:p>
            </c:txPr>
            <c:showPercent val="1"/>
            <c:showLeaderLines val="1"/>
          </c:dLbls>
          <c:cat>
            <c:strRef>
              <c:f>'dados de quadros'!$H$45:$H$46</c:f>
              <c:strCache>
                <c:ptCount val="2"/>
                <c:pt idx="0">
                  <c:v>Biópsias sem diagnóstico</c:v>
                </c:pt>
                <c:pt idx="1">
                  <c:v>Biopsias com diagnóstico</c:v>
                </c:pt>
              </c:strCache>
            </c:strRef>
          </c:cat>
          <c:val>
            <c:numRef>
              <c:f>'dados de quadros'!$G$45:$G$46</c:f>
              <c:numCache>
                <c:formatCode>0.0%</c:formatCode>
                <c:ptCount val="2"/>
                <c:pt idx="0">
                  <c:v>5.2700000000000559E-2</c:v>
                </c:pt>
                <c:pt idx="1">
                  <c:v>0.94728999999999997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t"/>
      <c:layout/>
      <c:txPr>
        <a:bodyPr/>
        <a:lstStyle/>
        <a:p>
          <a:pPr rtl="0">
            <a:defRPr sz="1800" b="1">
              <a:latin typeface="Calibri" pitchFamily="34" charset="0"/>
            </a:defRPr>
          </a:pPr>
          <a:endParaRPr lang="pt-PT"/>
        </a:p>
      </c:txPr>
    </c:legend>
    <c:plotVisOnly val="1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'dados de quadros'!$O$131</c:f>
              <c:strCache>
                <c:ptCount val="1"/>
                <c:pt idx="0">
                  <c:v>s/ inf </c:v>
                </c:pt>
              </c:strCache>
            </c:strRef>
          </c:tx>
          <c:spPr>
            <a:solidFill>
              <a:schemeClr val="tx1"/>
            </a:solidFill>
          </c:spPr>
          <c:cat>
            <c:numRef>
              <c:f>'dados de quadros'!$P$130:$T$130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'dados de quadros'!$P$131:$T$131</c:f>
              <c:numCache>
                <c:formatCode>0.0</c:formatCode>
                <c:ptCount val="5"/>
                <c:pt idx="0">
                  <c:v>21.427999999999987</c:v>
                </c:pt>
                <c:pt idx="1">
                  <c:v>7.9</c:v>
                </c:pt>
                <c:pt idx="2">
                  <c:v>9.947000000000001</c:v>
                </c:pt>
                <c:pt idx="3">
                  <c:v>0.74400000000000444</c:v>
                </c:pt>
                <c:pt idx="4">
                  <c:v>1.5660000000000001</c:v>
                </c:pt>
              </c:numCache>
            </c:numRef>
          </c:val>
        </c:ser>
        <c:ser>
          <c:idx val="1"/>
          <c:order val="1"/>
          <c:tx>
            <c:strRef>
              <c:f>'dados de quadros'!$O$132</c:f>
              <c:strCache>
                <c:ptCount val="1"/>
                <c:pt idx="0">
                  <c:v>&lt; 15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</c:spPr>
          <c:cat>
            <c:numRef>
              <c:f>'dados de quadros'!$P$130:$T$130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'dados de quadros'!$P$132:$T$132</c:f>
              <c:numCache>
                <c:formatCode>0.0</c:formatCode>
                <c:ptCount val="5"/>
                <c:pt idx="0">
                  <c:v>5.83</c:v>
                </c:pt>
                <c:pt idx="1">
                  <c:v>5.4</c:v>
                </c:pt>
                <c:pt idx="2">
                  <c:v>6.5439999999999996</c:v>
                </c:pt>
                <c:pt idx="3">
                  <c:v>5.8029999999999955</c:v>
                </c:pt>
                <c:pt idx="4">
                  <c:v>3.133</c:v>
                </c:pt>
              </c:numCache>
            </c:numRef>
          </c:val>
        </c:ser>
        <c:ser>
          <c:idx val="2"/>
          <c:order val="2"/>
          <c:tx>
            <c:strRef>
              <c:f>'dados de quadros'!$O$133</c:f>
              <c:strCache>
                <c:ptCount val="1"/>
                <c:pt idx="0">
                  <c:v>&gt; 15 &lt; 65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cat>
            <c:numRef>
              <c:f>'dados de quadros'!$P$130:$T$130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'dados de quadros'!$P$133:$T$133</c:f>
              <c:numCache>
                <c:formatCode>0.0</c:formatCode>
                <c:ptCount val="5"/>
                <c:pt idx="0">
                  <c:v>60.204000000000001</c:v>
                </c:pt>
                <c:pt idx="1">
                  <c:v>70.8</c:v>
                </c:pt>
                <c:pt idx="2">
                  <c:v>65.445000000000007</c:v>
                </c:pt>
                <c:pt idx="3">
                  <c:v>69.641999999999996</c:v>
                </c:pt>
                <c:pt idx="4">
                  <c:v>74.215999999999994</c:v>
                </c:pt>
              </c:numCache>
            </c:numRef>
          </c:val>
        </c:ser>
        <c:ser>
          <c:idx val="3"/>
          <c:order val="3"/>
          <c:tx>
            <c:strRef>
              <c:f>'dados de quadros'!$O$134</c:f>
              <c:strCache>
                <c:ptCount val="1"/>
                <c:pt idx="0">
                  <c:v>&gt; 65</c:v>
                </c:pt>
              </c:strCache>
            </c:strRef>
          </c:tx>
          <c:spPr>
            <a:solidFill>
              <a:sysClr val="window" lastClr="FFFFFF">
                <a:lumMod val="50000"/>
              </a:sysClr>
            </a:solidFill>
          </c:spPr>
          <c:cat>
            <c:numRef>
              <c:f>'dados de quadros'!$P$130:$T$130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'dados de quadros'!$P$134:$T$134</c:f>
              <c:numCache>
                <c:formatCode>0.0</c:formatCode>
                <c:ptCount val="5"/>
                <c:pt idx="0">
                  <c:v>12.536</c:v>
                </c:pt>
                <c:pt idx="1">
                  <c:v>15.9</c:v>
                </c:pt>
                <c:pt idx="2">
                  <c:v>18.061999999999987</c:v>
                </c:pt>
                <c:pt idx="3">
                  <c:v>23.809000000000001</c:v>
                </c:pt>
                <c:pt idx="4">
                  <c:v>21.081999999999987</c:v>
                </c:pt>
              </c:numCache>
            </c:numRef>
          </c:val>
        </c:ser>
        <c:gapWidth val="75"/>
        <c:shape val="cylinder"/>
        <c:axId val="124021376"/>
        <c:axId val="124047744"/>
        <c:axId val="0"/>
      </c:bar3DChart>
      <c:catAx>
        <c:axId val="124021376"/>
        <c:scaling>
          <c:orientation val="minMax"/>
        </c:scaling>
        <c:axPos val="b"/>
        <c:numFmt formatCode="General" sourceLinked="1"/>
        <c:majorTickMark val="none"/>
        <c:tickLblPos val="nextTo"/>
        <c:crossAx val="124047744"/>
        <c:crosses val="autoZero"/>
        <c:auto val="1"/>
        <c:lblAlgn val="ctr"/>
        <c:lblOffset val="100"/>
      </c:catAx>
      <c:valAx>
        <c:axId val="124047744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spPr>
          <a:ln w="9525">
            <a:noFill/>
          </a:ln>
        </c:spPr>
        <c:crossAx val="1240213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 b="1">
              <a:latin typeface="Calibri" pitchFamily="34" charset="0"/>
            </a:defRPr>
          </a:pPr>
          <a:endParaRPr lang="pt-PT"/>
        </a:p>
      </c:txPr>
    </c:legend>
    <c:plotVisOnly val="1"/>
  </c:chart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'dados de quadros'!$O$134</c:f>
              <c:strCache>
                <c:ptCount val="1"/>
                <c:pt idx="0">
                  <c:v>s/ inf </c:v>
                </c:pt>
              </c:strCache>
            </c:strRef>
          </c:tx>
          <c:spPr>
            <a:solidFill>
              <a:schemeClr val="tx1"/>
            </a:solidFill>
          </c:spPr>
          <c:cat>
            <c:numRef>
              <c:f>'dados de quadros'!$P$133:$U$133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'dados de quadros'!$P$134:$U$134</c:f>
              <c:numCache>
                <c:formatCode>0.0</c:formatCode>
                <c:ptCount val="6"/>
                <c:pt idx="0">
                  <c:v>21.427999999999987</c:v>
                </c:pt>
                <c:pt idx="1">
                  <c:v>7.9</c:v>
                </c:pt>
                <c:pt idx="2">
                  <c:v>9.947000000000001</c:v>
                </c:pt>
                <c:pt idx="3">
                  <c:v>0.74400000000000077</c:v>
                </c:pt>
                <c:pt idx="4">
                  <c:v>1.5660000000000001</c:v>
                </c:pt>
                <c:pt idx="5">
                  <c:v>0.12000000000000002</c:v>
                </c:pt>
              </c:numCache>
            </c:numRef>
          </c:val>
        </c:ser>
        <c:ser>
          <c:idx val="1"/>
          <c:order val="1"/>
          <c:tx>
            <c:strRef>
              <c:f>'dados de quadros'!$O$135</c:f>
              <c:strCache>
                <c:ptCount val="1"/>
                <c:pt idx="0">
                  <c:v>&lt; 15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cat>
            <c:numRef>
              <c:f>'dados de quadros'!$P$133:$U$133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'dados de quadros'!$P$135:$U$135</c:f>
              <c:numCache>
                <c:formatCode>0.0</c:formatCode>
                <c:ptCount val="6"/>
                <c:pt idx="0">
                  <c:v>5.83</c:v>
                </c:pt>
                <c:pt idx="1">
                  <c:v>5.4</c:v>
                </c:pt>
                <c:pt idx="2">
                  <c:v>6.5439999999999996</c:v>
                </c:pt>
                <c:pt idx="3">
                  <c:v>5.8029999999999955</c:v>
                </c:pt>
                <c:pt idx="4">
                  <c:v>3.133</c:v>
                </c:pt>
                <c:pt idx="5">
                  <c:v>5.6499999999999995</c:v>
                </c:pt>
              </c:numCache>
            </c:numRef>
          </c:val>
        </c:ser>
        <c:ser>
          <c:idx val="2"/>
          <c:order val="2"/>
          <c:tx>
            <c:strRef>
              <c:f>'dados de quadros'!$O$136</c:f>
              <c:strCache>
                <c:ptCount val="1"/>
                <c:pt idx="0">
                  <c:v>&gt; 15 &lt; 65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Pt>
            <c:idx val="5"/>
            <c:spPr>
              <a:solidFill>
                <a:schemeClr val="accent2"/>
              </a:solidFill>
            </c:spPr>
          </c:dPt>
          <c:cat>
            <c:numRef>
              <c:f>'dados de quadros'!$P$133:$U$133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'dados de quadros'!$P$136:$U$136</c:f>
              <c:numCache>
                <c:formatCode>0.0</c:formatCode>
                <c:ptCount val="6"/>
                <c:pt idx="0">
                  <c:v>60.204000000000001</c:v>
                </c:pt>
                <c:pt idx="1">
                  <c:v>70.8</c:v>
                </c:pt>
                <c:pt idx="2">
                  <c:v>65.445000000000007</c:v>
                </c:pt>
                <c:pt idx="3">
                  <c:v>69.641999999999996</c:v>
                </c:pt>
                <c:pt idx="4">
                  <c:v>74.215999999999994</c:v>
                </c:pt>
                <c:pt idx="5">
                  <c:v>69.83</c:v>
                </c:pt>
              </c:numCache>
            </c:numRef>
          </c:val>
        </c:ser>
        <c:ser>
          <c:idx val="3"/>
          <c:order val="3"/>
          <c:tx>
            <c:strRef>
              <c:f>'dados de quadros'!$O$137</c:f>
              <c:strCache>
                <c:ptCount val="1"/>
                <c:pt idx="0">
                  <c:v>&gt; 65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Pt>
            <c:idx val="5"/>
            <c:spPr>
              <a:solidFill>
                <a:srgbClr val="0070C0"/>
              </a:solidFill>
            </c:spPr>
          </c:dPt>
          <c:cat>
            <c:numRef>
              <c:f>'dados de quadros'!$P$133:$U$133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'dados de quadros'!$P$137:$U$137</c:f>
              <c:numCache>
                <c:formatCode>0.0</c:formatCode>
                <c:ptCount val="6"/>
                <c:pt idx="0">
                  <c:v>12.536</c:v>
                </c:pt>
                <c:pt idx="1">
                  <c:v>15.9</c:v>
                </c:pt>
                <c:pt idx="2">
                  <c:v>18.061999999999987</c:v>
                </c:pt>
                <c:pt idx="3">
                  <c:v>23.809000000000001</c:v>
                </c:pt>
                <c:pt idx="4">
                  <c:v>21.081999999999987</c:v>
                </c:pt>
                <c:pt idx="5">
                  <c:v>24.39</c:v>
                </c:pt>
              </c:numCache>
            </c:numRef>
          </c:val>
        </c:ser>
        <c:gapWidth val="75"/>
        <c:shape val="cylinder"/>
        <c:axId val="108857600"/>
        <c:axId val="108863488"/>
        <c:axId val="0"/>
      </c:bar3DChart>
      <c:catAx>
        <c:axId val="108857600"/>
        <c:scaling>
          <c:orientation val="minMax"/>
        </c:scaling>
        <c:axPos val="b"/>
        <c:numFmt formatCode="General" sourceLinked="1"/>
        <c:majorTickMark val="none"/>
        <c:tickLblPos val="nextTo"/>
        <c:crossAx val="108863488"/>
        <c:crosses val="autoZero"/>
        <c:auto val="1"/>
        <c:lblAlgn val="ctr"/>
        <c:lblOffset val="100"/>
      </c:catAx>
      <c:valAx>
        <c:axId val="108863488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spPr>
          <a:ln w="9525">
            <a:noFill/>
          </a:ln>
        </c:spPr>
        <c:crossAx val="108857600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lrMapOvr bg1="lt1" tx1="dk1" bg2="lt2" tx2="dk2" accent1="accent1" accent2="accent2" accent3="accent3" accent4="accent4" accent5="accent5" accent6="accent6" hlink="hlink" folHlink="folHlink"/>
  <c:chart>
    <c:title>
      <c:layout/>
      <c:txPr>
        <a:bodyPr/>
        <a:lstStyle/>
        <a:p>
          <a:pPr>
            <a:defRPr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pt-PT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'dados de quadros'!$O$88</c:f>
              <c:strCache>
                <c:ptCount val="1"/>
                <c:pt idx="0">
                  <c:v>2008</c:v>
                </c:pt>
              </c:strCache>
            </c:strRef>
          </c:tx>
          <c:dPt>
            <c:idx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0050D5"/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8"/>
            <c:spPr>
              <a:solidFill>
                <a:schemeClr val="tx1">
                  <a:lumMod val="75000"/>
                </a:schemeClr>
              </a:solidFill>
            </c:spPr>
          </c:dPt>
          <c:dPt>
            <c:idx val="9"/>
            <c:spPr>
              <a:solidFill>
                <a:schemeClr val="bg1">
                  <a:lumMod val="95000"/>
                </a:schemeClr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pt-PT" dirty="0"/>
                      <a:t>Proteinúria não </a:t>
                    </a:r>
                    <a:r>
                      <a:rPr lang="pt-PT"/>
                      <a:t>nefrótica </a:t>
                    </a:r>
                    <a:endParaRPr lang="pt-PT" dirty="0"/>
                  </a:p>
                </c:rich>
              </c:tx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err="1"/>
                      <a:t>Proteinúria</a:t>
                    </a:r>
                    <a:r>
                      <a:rPr lang="en-US"/>
                      <a:t> </a:t>
                    </a:r>
                    <a:r>
                      <a:rPr lang="en-US" smtClean="0"/>
                      <a:t>nefrótica </a:t>
                    </a:r>
                    <a:endParaRPr lang="en-US"/>
                  </a:p>
                </c:rich>
              </c:tx>
              <c:showCatName val="1"/>
            </c:dLbl>
            <c:dLbl>
              <c:idx val="3"/>
              <c:layout>
                <c:manualLayout>
                  <c:x val="-0.15410848643919892"/>
                  <c:y val="-0.18784158328938441"/>
                </c:manualLayout>
              </c:layout>
              <c:showCatName val="1"/>
            </c:dLbl>
            <c:dLbl>
              <c:idx val="4"/>
              <c:layout>
                <c:manualLayout>
                  <c:x val="-5.4145231846020277E-2"/>
                  <c:y val="-5.3624651275761326E-2"/>
                </c:manualLayout>
              </c:layout>
              <c:showCatName val="1"/>
            </c:dLbl>
            <c:txPr>
              <a:bodyPr/>
              <a:lstStyle/>
              <a:p>
                <a:pPr>
                  <a:defRPr>
                    <a:solidFill>
                      <a:schemeClr val="accent4">
                        <a:lumMod val="10000"/>
                      </a:schemeClr>
                    </a:solidFill>
                  </a:defRPr>
                </a:pPr>
                <a:endParaRPr lang="pt-PT"/>
              </a:p>
            </c:txPr>
            <c:showCatName val="1"/>
          </c:dLbls>
          <c:cat>
            <c:strRef>
              <c:f>'dados de quadros'!$N$89:$N$98</c:f>
              <c:strCache>
                <c:ptCount val="10"/>
                <c:pt idx="0">
                  <c:v>Anomalias urinárias assintomáticas</c:v>
                </c:pt>
                <c:pt idx="1">
                  <c:v>Proteinúria não nefrótica &lt; 3,5 mg/dL</c:v>
                </c:pt>
                <c:pt idx="2">
                  <c:v>Proteinúria nefrótica&gt; 3,5 mg/dL </c:v>
                </c:pt>
                <c:pt idx="3">
                  <c:v>Síndroma nefrótico</c:v>
                </c:pt>
                <c:pt idx="4">
                  <c:v>Síndroma nefrítico</c:v>
                </c:pt>
                <c:pt idx="5">
                  <c:v>Insuficiência renal aguda</c:v>
                </c:pt>
                <c:pt idx="6">
                  <c:v>Insuficiência renal crónica</c:v>
                </c:pt>
                <c:pt idx="7">
                  <c:v>Insuficiência renal rápida progressiva</c:v>
                </c:pt>
                <c:pt idx="8">
                  <c:v>D. Sistémica</c:v>
                </c:pt>
                <c:pt idx="9">
                  <c:v>s/ inf</c:v>
                </c:pt>
              </c:strCache>
            </c:strRef>
          </c:cat>
          <c:val>
            <c:numRef>
              <c:f>'dados de quadros'!$O$89:$O$98</c:f>
              <c:numCache>
                <c:formatCode>0.0</c:formatCode>
                <c:ptCount val="10"/>
                <c:pt idx="0">
                  <c:v>10.043000000000001</c:v>
                </c:pt>
                <c:pt idx="1">
                  <c:v>9.89</c:v>
                </c:pt>
                <c:pt idx="2">
                  <c:v>8.588000000000001</c:v>
                </c:pt>
                <c:pt idx="3">
                  <c:v>10.189</c:v>
                </c:pt>
                <c:pt idx="4">
                  <c:v>9.8980000000000015</c:v>
                </c:pt>
                <c:pt idx="5">
                  <c:v>9.4610000000000003</c:v>
                </c:pt>
                <c:pt idx="6">
                  <c:v>10.625</c:v>
                </c:pt>
                <c:pt idx="7">
                  <c:v>1.1639999999999884</c:v>
                </c:pt>
                <c:pt idx="8">
                  <c:v>25.036000000000001</c:v>
                </c:pt>
                <c:pt idx="9">
                  <c:v>5.0939999999999985</c:v>
                </c:pt>
              </c:numCache>
            </c:numRef>
          </c:val>
        </c:ser>
        <c:dLbls>
          <c:showCatName val="1"/>
        </c:dLbls>
      </c:pie3DChart>
    </c:plotArea>
    <c:plotVisOnly val="1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lrMapOvr bg1="lt1" tx1="dk1" bg2="lt2" tx2="dk2" accent1="accent1" accent2="accent2" accent3="accent3" accent4="accent4" accent5="accent5" accent6="accent6" hlink="hlink" folHlink="folHlink"/>
  <c:chart>
    <c:title>
      <c:layout/>
      <c:txPr>
        <a:bodyPr/>
        <a:lstStyle/>
        <a:p>
          <a:pPr>
            <a:defRPr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pt-PT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'dados de quadros'!$P$88</c:f>
              <c:strCache>
                <c:ptCount val="1"/>
                <c:pt idx="0">
                  <c:v>2009</c:v>
                </c:pt>
              </c:strCache>
            </c:strRef>
          </c:tx>
          <c:dPt>
            <c:idx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0050D5"/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8"/>
            <c:spPr>
              <a:solidFill>
                <a:schemeClr val="tx1">
                  <a:lumMod val="75000"/>
                </a:schemeClr>
              </a:solidFill>
            </c:spPr>
          </c:dPt>
          <c:dPt>
            <c:idx val="9"/>
            <c:spPr>
              <a:solidFill>
                <a:schemeClr val="bg1">
                  <a:lumMod val="95000"/>
                </a:schemeClr>
              </a:solidFill>
            </c:spPr>
          </c:dPt>
          <c:dLbls>
            <c:dLbl>
              <c:idx val="1"/>
              <c:layout>
                <c:manualLayout>
                  <c:x val="1.2335958005259528E-4"/>
                  <c:y val="-8.1151450170739766E-3"/>
                </c:manualLayout>
              </c:layout>
              <c:tx>
                <c:rich>
                  <a:bodyPr/>
                  <a:lstStyle/>
                  <a:p>
                    <a:r>
                      <a:rPr lang="pt-PT" dirty="0"/>
                      <a:t>Proteinúria não nefrótica </a:t>
                    </a:r>
                  </a:p>
                </c:rich>
              </c:tx>
              <c:showCatName val="1"/>
            </c:dLbl>
            <c:dLbl>
              <c:idx val="2"/>
              <c:layout>
                <c:manualLayout>
                  <c:x val="-1.1607283464566943E-2"/>
                  <c:y val="-5.4506913195567032E-2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Proteinúria</a:t>
                    </a:r>
                    <a:r>
                      <a:rPr lang="en-US"/>
                      <a:t> </a:t>
                    </a:r>
                    <a:r>
                      <a:rPr lang="en-US" smtClean="0"/>
                      <a:t>nefrótica</a:t>
                    </a:r>
                    <a:endParaRPr lang="en-US"/>
                  </a:p>
                </c:rich>
              </c:tx>
              <c:showCatName val="1"/>
            </c:dLbl>
            <c:dLbl>
              <c:idx val="6"/>
              <c:layout>
                <c:manualLayout>
                  <c:x val="-8.5231846019248048E-3"/>
                  <c:y val="-6.9150872084884796E-2"/>
                </c:manualLayout>
              </c:layout>
              <c:showCatName val="1"/>
            </c:dLbl>
            <c:txPr>
              <a:bodyPr/>
              <a:lstStyle/>
              <a:p>
                <a:pPr>
                  <a:defRPr>
                    <a:solidFill>
                      <a:schemeClr val="accent4">
                        <a:lumMod val="10000"/>
                      </a:schemeClr>
                    </a:solidFill>
                  </a:defRPr>
                </a:pPr>
                <a:endParaRPr lang="pt-PT"/>
              </a:p>
            </c:txPr>
            <c:showCatName val="1"/>
          </c:dLbls>
          <c:cat>
            <c:strRef>
              <c:f>'dados de quadros'!$N$89:$N$98</c:f>
              <c:strCache>
                <c:ptCount val="10"/>
                <c:pt idx="0">
                  <c:v>Anomalias urinárias assintomáticas</c:v>
                </c:pt>
                <c:pt idx="1">
                  <c:v>Proteinúria não nefrótica &lt; 3,5 mg/dL</c:v>
                </c:pt>
                <c:pt idx="2">
                  <c:v>Proteinúria nefrótica&gt; 3,5 mg/dL </c:v>
                </c:pt>
                <c:pt idx="3">
                  <c:v>Síndroma nefrótico</c:v>
                </c:pt>
                <c:pt idx="4">
                  <c:v>Síndroma nefrítico</c:v>
                </c:pt>
                <c:pt idx="5">
                  <c:v>Insuficiência renal aguda</c:v>
                </c:pt>
                <c:pt idx="6">
                  <c:v>Insuficiência renal crónica</c:v>
                </c:pt>
                <c:pt idx="7">
                  <c:v>Insuficiência renal rápida progressiva</c:v>
                </c:pt>
                <c:pt idx="8">
                  <c:v>D. Sistémica</c:v>
                </c:pt>
                <c:pt idx="9">
                  <c:v>s/ inf</c:v>
                </c:pt>
              </c:strCache>
            </c:strRef>
          </c:cat>
          <c:val>
            <c:numRef>
              <c:f>'dados de quadros'!$P$89:$P$98</c:f>
              <c:numCache>
                <c:formatCode>0.0</c:formatCode>
                <c:ptCount val="10"/>
                <c:pt idx="0">
                  <c:v>8.7900000000000009</c:v>
                </c:pt>
                <c:pt idx="1">
                  <c:v>13.34</c:v>
                </c:pt>
                <c:pt idx="2">
                  <c:v>17.424999999999986</c:v>
                </c:pt>
                <c:pt idx="3">
                  <c:v>17.267999999999986</c:v>
                </c:pt>
                <c:pt idx="4">
                  <c:v>0.94000000000000061</c:v>
                </c:pt>
                <c:pt idx="5">
                  <c:v>5.9649999999999945</c:v>
                </c:pt>
                <c:pt idx="6">
                  <c:v>12.087</c:v>
                </c:pt>
                <c:pt idx="7">
                  <c:v>9.1050000000000004</c:v>
                </c:pt>
                <c:pt idx="8">
                  <c:v>5.8079999999999945</c:v>
                </c:pt>
                <c:pt idx="9">
                  <c:v>9.2620000000000005</c:v>
                </c:pt>
              </c:numCache>
            </c:numRef>
          </c:val>
        </c:ser>
        <c:dLbls>
          <c:showCatName val="1"/>
        </c:dLbls>
      </c:pie3DChart>
    </c:plotArea>
    <c:plotVisOnly val="1"/>
  </c:chart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lrMapOvr bg1="lt1" tx1="dk1" bg2="lt2" tx2="dk2" accent1="accent1" accent2="accent2" accent3="accent3" accent4="accent4" accent5="accent5" accent6="accent6" hlink="hlink" folHlink="folHlink"/>
  <c:chart>
    <c:title>
      <c:layout/>
      <c:txPr>
        <a:bodyPr/>
        <a:lstStyle/>
        <a:p>
          <a:pPr>
            <a:defRPr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pt-PT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'dados de quadros'!$Q$88</c:f>
              <c:strCache>
                <c:ptCount val="1"/>
                <c:pt idx="0">
                  <c:v>2010</c:v>
                </c:pt>
              </c:strCache>
            </c:strRef>
          </c:tx>
          <c:dPt>
            <c:idx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0050D5"/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8"/>
            <c:spPr>
              <a:solidFill>
                <a:schemeClr val="tx1">
                  <a:lumMod val="75000"/>
                </a:schemeClr>
              </a:solidFill>
            </c:spPr>
          </c:dPt>
          <c:dPt>
            <c:idx val="9"/>
            <c:spPr>
              <a:solidFill>
                <a:schemeClr val="bg1">
                  <a:lumMod val="95000"/>
                </a:schemeClr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pt-PT" dirty="0"/>
                      <a:t>Proteinúria </a:t>
                    </a:r>
                    <a:r>
                      <a:rPr lang="pt-PT"/>
                      <a:t>não </a:t>
                    </a:r>
                    <a:r>
                      <a:rPr lang="pt-PT" smtClean="0"/>
                      <a:t>nefrótica</a:t>
                    </a:r>
                    <a:endParaRPr lang="pt-PT"/>
                  </a:p>
                </c:rich>
              </c:tx>
              <c:showCatName val="1"/>
            </c:dLbl>
            <c:dLbl>
              <c:idx val="2"/>
              <c:layout>
                <c:manualLayout>
                  <c:x val="-9.7891513560804892E-3"/>
                  <c:y val="-8.2086978710994463E-2"/>
                </c:manualLayout>
              </c:layout>
              <c:tx>
                <c:rich>
                  <a:bodyPr/>
                  <a:lstStyle/>
                  <a:p>
                    <a:r>
                      <a:rPr lang="en-US" err="1"/>
                      <a:t>Proteinúria</a:t>
                    </a:r>
                    <a:r>
                      <a:rPr lang="en-US"/>
                      <a:t> </a:t>
                    </a:r>
                    <a:r>
                      <a:rPr lang="en-US" smtClean="0"/>
                      <a:t>nefrótica </a:t>
                    </a:r>
                    <a:endParaRPr lang="en-US"/>
                  </a:p>
                </c:rich>
              </c:tx>
              <c:showCatName val="1"/>
            </c:dLbl>
            <c:dLbl>
              <c:idx val="5"/>
              <c:layout>
                <c:manualLayout>
                  <c:x val="-2.863287401574803E-2"/>
                  <c:y val="-3.0803441236512219E-4"/>
                </c:manualLayout>
              </c:layout>
              <c:showCatName val="1"/>
            </c:dLbl>
            <c:txPr>
              <a:bodyPr/>
              <a:lstStyle/>
              <a:p>
                <a:pPr>
                  <a:defRPr>
                    <a:solidFill>
                      <a:schemeClr val="accent4">
                        <a:lumMod val="10000"/>
                      </a:schemeClr>
                    </a:solidFill>
                  </a:defRPr>
                </a:pPr>
                <a:endParaRPr lang="pt-PT"/>
              </a:p>
            </c:txPr>
            <c:showCatName val="1"/>
          </c:dLbls>
          <c:cat>
            <c:strRef>
              <c:f>'dados de quadros'!$N$89:$N$98</c:f>
              <c:strCache>
                <c:ptCount val="10"/>
                <c:pt idx="0">
                  <c:v>Anomalias urinárias assintomáticas</c:v>
                </c:pt>
                <c:pt idx="1">
                  <c:v>Proteinúria não nefrótica &lt; 3,5 mg/dL</c:v>
                </c:pt>
                <c:pt idx="2">
                  <c:v>Proteinúria nefrótica&gt; 3,5 mg/dL </c:v>
                </c:pt>
                <c:pt idx="3">
                  <c:v>Síndroma nefrótico</c:v>
                </c:pt>
                <c:pt idx="4">
                  <c:v>Síndroma nefrítico</c:v>
                </c:pt>
                <c:pt idx="5">
                  <c:v>Insuficiência renal aguda</c:v>
                </c:pt>
                <c:pt idx="6">
                  <c:v>Insuficiência renal crónica</c:v>
                </c:pt>
                <c:pt idx="7">
                  <c:v>Insuficiência renal rápida progressiva</c:v>
                </c:pt>
                <c:pt idx="8">
                  <c:v>D. Sistémica</c:v>
                </c:pt>
                <c:pt idx="9">
                  <c:v>s/ inf</c:v>
                </c:pt>
              </c:strCache>
            </c:strRef>
          </c:cat>
          <c:val>
            <c:numRef>
              <c:f>'dados de quadros'!$Q$89:$Q$98</c:f>
              <c:numCache>
                <c:formatCode>0.0</c:formatCode>
                <c:ptCount val="10"/>
                <c:pt idx="0">
                  <c:v>8.0450000000000017</c:v>
                </c:pt>
                <c:pt idx="1">
                  <c:v>12.787000000000001</c:v>
                </c:pt>
                <c:pt idx="2">
                  <c:v>14.367000000000004</c:v>
                </c:pt>
                <c:pt idx="3">
                  <c:v>19.683</c:v>
                </c:pt>
                <c:pt idx="4">
                  <c:v>1.149</c:v>
                </c:pt>
                <c:pt idx="5">
                  <c:v>9.9130000000000003</c:v>
                </c:pt>
                <c:pt idx="6">
                  <c:v>8.3330000000000002</c:v>
                </c:pt>
                <c:pt idx="7">
                  <c:v>10.775</c:v>
                </c:pt>
                <c:pt idx="8">
                  <c:v>5.1719999999999997</c:v>
                </c:pt>
                <c:pt idx="9">
                  <c:v>9.77</c:v>
                </c:pt>
              </c:numCache>
            </c:numRef>
          </c:val>
        </c:ser>
        <c:dLbls>
          <c:showCatName val="1"/>
        </c:dLbls>
      </c:pie3DChart>
    </c:plotArea>
    <c:plotVisOnly val="1"/>
  </c:chart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lrMapOvr bg1="lt1" tx1="dk1" bg2="lt2" tx2="dk2" accent1="accent1" accent2="accent2" accent3="accent3" accent4="accent4" accent5="accent5" accent6="accent6" hlink="hlink" folHlink="folHlink"/>
  <c:chart>
    <c:title>
      <c:layout/>
      <c:txPr>
        <a:bodyPr/>
        <a:lstStyle/>
        <a:p>
          <a:pPr>
            <a:defRPr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pt-PT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'dados de quadros'!$R$88</c:f>
              <c:strCache>
                <c:ptCount val="1"/>
                <c:pt idx="0">
                  <c:v>2011</c:v>
                </c:pt>
              </c:strCache>
            </c:strRef>
          </c:tx>
          <c:dPt>
            <c:idx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0050D5"/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8"/>
            <c:spPr>
              <a:solidFill>
                <a:schemeClr val="tx1">
                  <a:lumMod val="75000"/>
                </a:schemeClr>
              </a:solidFill>
            </c:spPr>
          </c:dPt>
          <c:dPt>
            <c:idx val="9"/>
            <c:spPr>
              <a:solidFill>
                <a:schemeClr val="bg1">
                  <a:lumMod val="95000"/>
                </a:schemeClr>
              </a:solidFill>
            </c:spPr>
          </c:dPt>
          <c:dLbls>
            <c:dLbl>
              <c:idx val="1"/>
              <c:layout>
                <c:manualLayout>
                  <c:x val="1.7337926509186353E-2"/>
                  <c:y val="1.1952099737533046E-2"/>
                </c:manualLayout>
              </c:layout>
              <c:tx>
                <c:rich>
                  <a:bodyPr/>
                  <a:lstStyle/>
                  <a:p>
                    <a:r>
                      <a:rPr lang="pt-PT" dirty="0"/>
                      <a:t>Proteinúria </a:t>
                    </a:r>
                    <a:r>
                      <a:rPr lang="pt-PT"/>
                      <a:t>não </a:t>
                    </a:r>
                    <a:r>
                      <a:rPr lang="pt-PT" smtClean="0"/>
                      <a:t>nefrótica</a:t>
                    </a:r>
                    <a:endParaRPr lang="pt-PT"/>
                  </a:p>
                </c:rich>
              </c:tx>
              <c:showCatName val="1"/>
            </c:dLbl>
            <c:dLbl>
              <c:idx val="2"/>
              <c:layout>
                <c:manualLayout>
                  <c:x val="-1.4307961504811898E-2"/>
                  <c:y val="5.1632764654418434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Proteinúria</a:t>
                    </a:r>
                    <a:r>
                      <a:rPr lang="en-US" dirty="0"/>
                      <a:t> </a:t>
                    </a:r>
                    <a:r>
                      <a:rPr lang="en-US" dirty="0" err="1" smtClean="0"/>
                      <a:t>nefrótica</a:t>
                    </a:r>
                    <a:endParaRPr lang="en-US" dirty="0"/>
                  </a:p>
                </c:rich>
              </c:tx>
              <c:showCatName val="1"/>
            </c:dLbl>
            <c:dLbl>
              <c:idx val="5"/>
              <c:layout>
                <c:manualLayout>
                  <c:x val="-3.8812335958005831E-4"/>
                  <c:y val="-4.9016841644794432E-2"/>
                </c:manualLayout>
              </c:layout>
              <c:showCatName val="1"/>
            </c:dLbl>
            <c:dLbl>
              <c:idx val="6"/>
              <c:layout>
                <c:manualLayout>
                  <c:x val="1.7500000000000189E-3"/>
                  <c:y val="-7.3108048993875763E-3"/>
                </c:manualLayout>
              </c:layout>
              <c:showCatName val="1"/>
            </c:dLbl>
            <c:txPr>
              <a:bodyPr/>
              <a:lstStyle/>
              <a:p>
                <a:pPr>
                  <a:defRPr>
                    <a:solidFill>
                      <a:schemeClr val="accent4">
                        <a:lumMod val="10000"/>
                      </a:schemeClr>
                    </a:solidFill>
                  </a:defRPr>
                </a:pPr>
                <a:endParaRPr lang="pt-PT"/>
              </a:p>
            </c:txPr>
            <c:showCatName val="1"/>
            <c:showLeaderLines val="1"/>
          </c:dLbls>
          <c:cat>
            <c:strRef>
              <c:f>'dados de quadros'!$N$89:$N$98</c:f>
              <c:strCache>
                <c:ptCount val="10"/>
                <c:pt idx="0">
                  <c:v>Anomalias urinárias assintomáticas</c:v>
                </c:pt>
                <c:pt idx="1">
                  <c:v>Proteinúria não nefrótica &lt; 3,5 mg/dL</c:v>
                </c:pt>
                <c:pt idx="2">
                  <c:v>Proteinúria nefrótica&gt; 3,5 mg/dL </c:v>
                </c:pt>
                <c:pt idx="3">
                  <c:v>Síndroma nefrótico</c:v>
                </c:pt>
                <c:pt idx="4">
                  <c:v>Síndroma nefrítico</c:v>
                </c:pt>
                <c:pt idx="5">
                  <c:v>Insuficiência renal aguda</c:v>
                </c:pt>
                <c:pt idx="6">
                  <c:v>Insuficiência renal crónica</c:v>
                </c:pt>
                <c:pt idx="7">
                  <c:v>Insuficiência renal rápida progressiva</c:v>
                </c:pt>
                <c:pt idx="8">
                  <c:v>D. Sistémica</c:v>
                </c:pt>
                <c:pt idx="9">
                  <c:v>s/ inf</c:v>
                </c:pt>
              </c:strCache>
            </c:strRef>
          </c:cat>
          <c:val>
            <c:numRef>
              <c:f>'dados de quadros'!$R$89:$R$98</c:f>
              <c:numCache>
                <c:formatCode>0.0</c:formatCode>
                <c:ptCount val="10"/>
                <c:pt idx="0">
                  <c:v>9.8210000000000015</c:v>
                </c:pt>
                <c:pt idx="1">
                  <c:v>13.541</c:v>
                </c:pt>
                <c:pt idx="2">
                  <c:v>19.494</c:v>
                </c:pt>
                <c:pt idx="3">
                  <c:v>17.707999999999988</c:v>
                </c:pt>
                <c:pt idx="4">
                  <c:v>1.0409999999999886</c:v>
                </c:pt>
                <c:pt idx="5">
                  <c:v>9.2260000000000009</c:v>
                </c:pt>
                <c:pt idx="6">
                  <c:v>9.5230000000000015</c:v>
                </c:pt>
                <c:pt idx="7">
                  <c:v>10.416</c:v>
                </c:pt>
                <c:pt idx="8">
                  <c:v>4.4639999999999995</c:v>
                </c:pt>
                <c:pt idx="9">
                  <c:v>4.7610000000000001</c:v>
                </c:pt>
              </c:numCache>
            </c:numRef>
          </c:val>
        </c:ser>
        <c:dLbls>
          <c:showCatName val="1"/>
        </c:dLbls>
      </c:pie3DChart>
    </c:plotArea>
    <c:plotVisOnly val="1"/>
  </c:chart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title>
      <c:tx>
        <c:rich>
          <a:bodyPr/>
          <a:lstStyle/>
          <a:p>
            <a:pPr>
              <a:defRPr>
                <a:latin typeface="Calibri" pitchFamily="34" charset="0"/>
              </a:defRPr>
            </a:pPr>
            <a:r>
              <a:rPr lang="en-US" dirty="0">
                <a:latin typeface="Calibri" pitchFamily="34" charset="0"/>
              </a:rPr>
              <a:t>2012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tx2">
                  <a:lumMod val="75000"/>
                </a:schemeClr>
              </a:solidFill>
            </c:spPr>
          </c:dPt>
          <c:dPt>
            <c:idx val="3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0070C0"/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chemeClr val="bg1">
                  <a:lumMod val="95000"/>
                </a:schemeClr>
              </a:solidFill>
            </c:spPr>
          </c:dPt>
          <c:dPt>
            <c:idx val="8"/>
            <c:spPr>
              <a:solidFill>
                <a:schemeClr val="tx1"/>
              </a:solidFill>
            </c:spPr>
          </c:dPt>
          <c:dPt>
            <c:idx val="9"/>
            <c:spPr>
              <a:solidFill>
                <a:schemeClr val="bg1">
                  <a:lumMod val="95000"/>
                </a:schemeClr>
              </a:solidFill>
            </c:spPr>
          </c:dPt>
          <c:dLbls>
            <c:dLbl>
              <c:idx val="6"/>
              <c:layout>
                <c:manualLayout>
                  <c:x val="-4.2408810544791845E-4"/>
                  <c:y val="-0.13974471519032217"/>
                </c:manualLayout>
              </c:layout>
              <c:showCatName val="1"/>
              <c:showPercent val="1"/>
            </c:dLbl>
            <c:dLbl>
              <c:idx val="7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100" b="1">
                      <a:latin typeface="Calibri" pitchFamily="34" charset="0"/>
                    </a:defRPr>
                  </a:pPr>
                  <a:endParaRPr lang="pt-PT"/>
                </a:p>
              </c:txPr>
            </c:dLbl>
            <c:txPr>
              <a:bodyPr/>
              <a:lstStyle/>
              <a:p>
                <a:pPr>
                  <a:defRPr sz="1100" b="1">
                    <a:latin typeface="Calibri" pitchFamily="34" charset="0"/>
                  </a:defRPr>
                </a:pPr>
                <a:endParaRPr lang="pt-PT"/>
              </a:p>
            </c:txPr>
            <c:showCatName val="1"/>
            <c:showPercent val="1"/>
          </c:dLbls>
          <c:cat>
            <c:strRef>
              <c:f>'dados de quadros'!$S$166:$S$175</c:f>
              <c:strCache>
                <c:ptCount val="10"/>
                <c:pt idx="0">
                  <c:v>Anomalias urinárias assintomáticas</c:v>
                </c:pt>
                <c:pt idx="1">
                  <c:v>Proteinúria não nefrótica &lt; 3,5 mg/dL</c:v>
                </c:pt>
                <c:pt idx="2">
                  <c:v>Proteinúria nefrótica&gt; 3,5 mg/dL </c:v>
                </c:pt>
                <c:pt idx="3">
                  <c:v>Síndroma nefrótico</c:v>
                </c:pt>
                <c:pt idx="4">
                  <c:v>Síndroma nefrítico</c:v>
                </c:pt>
                <c:pt idx="5">
                  <c:v>Insuficiência renal aguda</c:v>
                </c:pt>
                <c:pt idx="6">
                  <c:v>Insuficiência renal crónica</c:v>
                </c:pt>
                <c:pt idx="7">
                  <c:v>Insuficiência renal rápida progressiva</c:v>
                </c:pt>
                <c:pt idx="8">
                  <c:v>D. Sistémica</c:v>
                </c:pt>
                <c:pt idx="9">
                  <c:v>s/ inf</c:v>
                </c:pt>
              </c:strCache>
            </c:strRef>
          </c:cat>
          <c:val>
            <c:numRef>
              <c:f>'dados de quadros'!$X$166:$X$175</c:f>
              <c:numCache>
                <c:formatCode>0.0</c:formatCode>
                <c:ptCount val="10"/>
                <c:pt idx="0">
                  <c:v>11.111111111111038</c:v>
                </c:pt>
                <c:pt idx="1">
                  <c:v>13.675213675213675</c:v>
                </c:pt>
                <c:pt idx="2">
                  <c:v>14.957264957265025</c:v>
                </c:pt>
                <c:pt idx="3">
                  <c:v>18.376068376068378</c:v>
                </c:pt>
                <c:pt idx="4">
                  <c:v>1.2820512820512819</c:v>
                </c:pt>
                <c:pt idx="5">
                  <c:v>10.541310541310448</c:v>
                </c:pt>
                <c:pt idx="6">
                  <c:v>8.404558404558399</c:v>
                </c:pt>
                <c:pt idx="7">
                  <c:v>13.390313390313391</c:v>
                </c:pt>
                <c:pt idx="8">
                  <c:v>5.1282051282051277</c:v>
                </c:pt>
                <c:pt idx="9">
                  <c:v>3.1339031339031327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tx2">
                  <a:lumMod val="75000"/>
                </a:schemeClr>
              </a:solidFill>
            </c:spPr>
          </c:dPt>
          <c:dPt>
            <c:idx val="3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0070C0"/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chemeClr val="bg1">
                  <a:lumMod val="95000"/>
                </a:schemeClr>
              </a:solidFill>
            </c:spPr>
          </c:dPt>
          <c:dPt>
            <c:idx val="8"/>
            <c:spPr>
              <a:solidFill>
                <a:schemeClr val="tx1"/>
              </a:solidFill>
            </c:spPr>
          </c:dPt>
          <c:dPt>
            <c:idx val="9"/>
            <c:spPr>
              <a:solidFill>
                <a:schemeClr val="bg1">
                  <a:lumMod val="9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100" b="1">
                    <a:latin typeface="Calibri" pitchFamily="34" charset="0"/>
                  </a:defRPr>
                </a:pPr>
                <a:endParaRPr lang="pt-PT"/>
              </a:p>
            </c:txPr>
            <c:showCatName val="1"/>
            <c:showPercent val="1"/>
            <c:showLeaderLines val="1"/>
          </c:dLbls>
          <c:cat>
            <c:strRef>
              <c:f>'Registo 2013'!$AL$1568:$AL$1577</c:f>
              <c:strCache>
                <c:ptCount val="10"/>
                <c:pt idx="0">
                  <c:v>Anomalias urinárias assintomáticas</c:v>
                </c:pt>
                <c:pt idx="1">
                  <c:v>Proteinúria não nefrótica &lt; 3,5 mg/dL</c:v>
                </c:pt>
                <c:pt idx="2">
                  <c:v>Proteinúria nefrótica&gt; 3,5 mg/dL </c:v>
                </c:pt>
                <c:pt idx="3">
                  <c:v>Síndroma nefrótico</c:v>
                </c:pt>
                <c:pt idx="4">
                  <c:v>Síndroma nefrítico</c:v>
                </c:pt>
                <c:pt idx="5">
                  <c:v>Insuficiência renal aguda</c:v>
                </c:pt>
                <c:pt idx="6">
                  <c:v>Insuficiência renal crónica</c:v>
                </c:pt>
                <c:pt idx="7">
                  <c:v>Insuficiência renal rápida progressiva</c:v>
                </c:pt>
                <c:pt idx="8">
                  <c:v>D. Sistémica</c:v>
                </c:pt>
                <c:pt idx="9">
                  <c:v>s/ inf</c:v>
                </c:pt>
              </c:strCache>
            </c:strRef>
          </c:cat>
          <c:val>
            <c:numRef>
              <c:f>'Registo 2013'!$AM$1568:$AM$1577</c:f>
              <c:numCache>
                <c:formatCode>General</c:formatCode>
                <c:ptCount val="10"/>
                <c:pt idx="0">
                  <c:v>75</c:v>
                </c:pt>
                <c:pt idx="1">
                  <c:v>156</c:v>
                </c:pt>
                <c:pt idx="2">
                  <c:v>125</c:v>
                </c:pt>
                <c:pt idx="3">
                  <c:v>154</c:v>
                </c:pt>
                <c:pt idx="4">
                  <c:v>3</c:v>
                </c:pt>
                <c:pt idx="5">
                  <c:v>100</c:v>
                </c:pt>
                <c:pt idx="6">
                  <c:v>159</c:v>
                </c:pt>
                <c:pt idx="7">
                  <c:v>93</c:v>
                </c:pt>
                <c:pt idx="8">
                  <c:v>54</c:v>
                </c:pt>
                <c:pt idx="9">
                  <c:v>40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autoTitleDeleted val="1"/>
    <c:plotArea>
      <c:layout/>
      <c:lineChart>
        <c:grouping val="standard"/>
        <c:ser>
          <c:idx val="0"/>
          <c:order val="0"/>
          <c:tx>
            <c:strRef>
              <c:f>'dados de quadros'!$W$532</c:f>
              <c:strCache>
                <c:ptCount val="1"/>
                <c:pt idx="0">
                  <c:v>Sim</c:v>
                </c:pt>
              </c:strCache>
            </c:strRef>
          </c:tx>
          <c:spPr>
            <a:ln w="57150">
              <a:solidFill>
                <a:srgbClr val="993300"/>
              </a:solidFill>
            </a:ln>
          </c:spPr>
          <c:marker>
            <c:spPr>
              <a:solidFill>
                <a:srgbClr val="993300"/>
              </a:solidFill>
              <a:ln w="57150">
                <a:solidFill>
                  <a:srgbClr val="993300"/>
                </a:solidFill>
              </a:ln>
            </c:spPr>
          </c:marker>
          <c:cat>
            <c:numRef>
              <c:f>'dados de quadros'!$X$531:$AB$531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'dados de quadros'!$X$532:$AB$532</c:f>
              <c:numCache>
                <c:formatCode>0.0%</c:formatCode>
                <c:ptCount val="5"/>
                <c:pt idx="0">
                  <c:v>0.39500000000000174</c:v>
                </c:pt>
                <c:pt idx="1">
                  <c:v>0.32100000000000151</c:v>
                </c:pt>
                <c:pt idx="2">
                  <c:v>0.48700000000000032</c:v>
                </c:pt>
                <c:pt idx="3">
                  <c:v>0.57800000000000062</c:v>
                </c:pt>
                <c:pt idx="4">
                  <c:v>0.53703000000000001</c:v>
                </c:pt>
              </c:numCache>
            </c:numRef>
          </c:val>
        </c:ser>
        <c:ser>
          <c:idx val="1"/>
          <c:order val="1"/>
          <c:tx>
            <c:strRef>
              <c:f>'dados de quadros'!$W$533</c:f>
              <c:strCache>
                <c:ptCount val="1"/>
                <c:pt idx="0">
                  <c:v>Não</c:v>
                </c:pt>
              </c:strCache>
            </c:strRef>
          </c:tx>
          <c:spPr>
            <a:ln w="57150">
              <a:solidFill>
                <a:srgbClr val="FC6E04"/>
              </a:solidFill>
            </a:ln>
          </c:spPr>
          <c:marker>
            <c:spPr>
              <a:solidFill>
                <a:srgbClr val="FC6E04"/>
              </a:solidFill>
              <a:ln w="57150">
                <a:solidFill>
                  <a:srgbClr val="FC6E04"/>
                </a:solidFill>
              </a:ln>
            </c:spPr>
          </c:marker>
          <c:cat>
            <c:numRef>
              <c:f>'dados de quadros'!$X$531:$AB$531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'dados de quadros'!$X$533:$AB$533</c:f>
              <c:numCache>
                <c:formatCode>0.0%</c:formatCode>
                <c:ptCount val="5"/>
                <c:pt idx="0">
                  <c:v>0.24300000000000024</c:v>
                </c:pt>
                <c:pt idx="1">
                  <c:v>0.13900000000000001</c:v>
                </c:pt>
                <c:pt idx="2">
                  <c:v>0.15500000000000044</c:v>
                </c:pt>
                <c:pt idx="3">
                  <c:v>0.22500000000000001</c:v>
                </c:pt>
                <c:pt idx="4">
                  <c:v>0.31339000000000133</c:v>
                </c:pt>
              </c:numCache>
            </c:numRef>
          </c:val>
        </c:ser>
        <c:ser>
          <c:idx val="2"/>
          <c:order val="2"/>
          <c:tx>
            <c:strRef>
              <c:f>'dados de quadros'!$W$534</c:f>
              <c:strCache>
                <c:ptCount val="1"/>
                <c:pt idx="0">
                  <c:v>s/ inf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pPr>
              <a:solidFill>
                <a:srgbClr val="FF9900"/>
              </a:solidFill>
              <a:ln w="38100">
                <a:solidFill>
                  <a:schemeClr val="tx1"/>
                </a:solidFill>
              </a:ln>
            </c:spPr>
          </c:marker>
          <c:cat>
            <c:numRef>
              <c:f>'dados de quadros'!$X$531:$AB$531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'dados de quadros'!$X$534:$AB$534</c:f>
              <c:numCache>
                <c:formatCode>0.0%</c:formatCode>
                <c:ptCount val="5"/>
                <c:pt idx="0">
                  <c:v>0.36200000000000032</c:v>
                </c:pt>
                <c:pt idx="1">
                  <c:v>0.53900000000000003</c:v>
                </c:pt>
                <c:pt idx="2">
                  <c:v>0.35800000000000032</c:v>
                </c:pt>
                <c:pt idx="3">
                  <c:v>0.19700000000000001</c:v>
                </c:pt>
                <c:pt idx="4">
                  <c:v>0.14957000000000001</c:v>
                </c:pt>
              </c:numCache>
            </c:numRef>
          </c:val>
        </c:ser>
        <c:marker val="1"/>
        <c:axId val="125816832"/>
        <c:axId val="125818752"/>
      </c:lineChart>
      <c:catAx>
        <c:axId val="12581683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/>
            </a:pPr>
            <a:endParaRPr lang="pt-PT"/>
          </a:p>
        </c:txPr>
        <c:crossAx val="125818752"/>
        <c:crosses val="autoZero"/>
        <c:auto val="1"/>
        <c:lblAlgn val="ctr"/>
        <c:lblOffset val="100"/>
      </c:catAx>
      <c:valAx>
        <c:axId val="125818752"/>
        <c:scaling>
          <c:orientation val="minMax"/>
        </c:scaling>
        <c:axPos val="l"/>
        <c:majorGridlines/>
        <c:numFmt formatCode="0.0%" sourceLinked="1"/>
        <c:majorTickMark val="none"/>
        <c:tickLblPos val="nextTo"/>
        <c:crossAx val="1258168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pt-PT"/>
        </a:p>
      </c:txPr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autoTitleDeleted val="1"/>
    <c:plotArea>
      <c:layout/>
      <c:lineChart>
        <c:grouping val="standard"/>
        <c:ser>
          <c:idx val="0"/>
          <c:order val="0"/>
          <c:tx>
            <c:strRef>
              <c:f>'dados de quadros'!$W$535</c:f>
              <c:strCache>
                <c:ptCount val="1"/>
                <c:pt idx="0">
                  <c:v>Sim</c:v>
                </c:pt>
              </c:strCache>
            </c:strRef>
          </c:tx>
          <c:spPr>
            <a:ln w="57150">
              <a:solidFill>
                <a:srgbClr val="002060"/>
              </a:solidFill>
            </a:ln>
          </c:spPr>
          <c:marker>
            <c:spPr>
              <a:solidFill>
                <a:srgbClr val="11055B"/>
              </a:solidFill>
              <a:ln w="57150">
                <a:solidFill>
                  <a:srgbClr val="002060"/>
                </a:solidFill>
              </a:ln>
            </c:spPr>
          </c:marker>
          <c:cat>
            <c:numRef>
              <c:f>'dados de quadros'!$X$534:$AC$534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'dados de quadros'!$X$535:$AC$535</c:f>
              <c:numCache>
                <c:formatCode>0.0%</c:formatCode>
                <c:ptCount val="6"/>
                <c:pt idx="0">
                  <c:v>0.39500000000000052</c:v>
                </c:pt>
                <c:pt idx="1">
                  <c:v>0.32100000000000045</c:v>
                </c:pt>
                <c:pt idx="2">
                  <c:v>0.48700000000000032</c:v>
                </c:pt>
                <c:pt idx="3">
                  <c:v>0.57800000000000062</c:v>
                </c:pt>
                <c:pt idx="4">
                  <c:v>0.53703000000000001</c:v>
                </c:pt>
                <c:pt idx="5">
                  <c:v>0.60385100000000103</c:v>
                </c:pt>
              </c:numCache>
            </c:numRef>
          </c:val>
        </c:ser>
        <c:ser>
          <c:idx val="1"/>
          <c:order val="1"/>
          <c:tx>
            <c:strRef>
              <c:f>'dados de quadros'!$W$536</c:f>
              <c:strCache>
                <c:ptCount val="1"/>
                <c:pt idx="0">
                  <c:v>Não</c:v>
                </c:pt>
              </c:strCache>
            </c:strRef>
          </c:tx>
          <c:spPr>
            <a:ln w="57150">
              <a:solidFill>
                <a:srgbClr val="FFCC00"/>
              </a:solidFill>
            </a:ln>
          </c:spPr>
          <c:marker>
            <c:spPr>
              <a:ln w="57150">
                <a:solidFill>
                  <a:srgbClr val="FFCC00"/>
                </a:solidFill>
              </a:ln>
            </c:spPr>
          </c:marker>
          <c:cat>
            <c:numRef>
              <c:f>'dados de quadros'!$X$534:$AC$534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'dados de quadros'!$X$536:$AC$536</c:f>
              <c:numCache>
                <c:formatCode>0.0%</c:formatCode>
                <c:ptCount val="6"/>
                <c:pt idx="0">
                  <c:v>0.24300000000000019</c:v>
                </c:pt>
                <c:pt idx="1">
                  <c:v>0.13900000000000001</c:v>
                </c:pt>
                <c:pt idx="2">
                  <c:v>0.15500000000000022</c:v>
                </c:pt>
                <c:pt idx="3">
                  <c:v>0.22500000000000001</c:v>
                </c:pt>
                <c:pt idx="4">
                  <c:v>0.31339000000000039</c:v>
                </c:pt>
                <c:pt idx="5">
                  <c:v>0.21733100000000019</c:v>
                </c:pt>
              </c:numCache>
            </c:numRef>
          </c:val>
        </c:ser>
        <c:ser>
          <c:idx val="2"/>
          <c:order val="2"/>
          <c:tx>
            <c:strRef>
              <c:f>'dados de quadros'!$W$537</c:f>
              <c:strCache>
                <c:ptCount val="1"/>
                <c:pt idx="0">
                  <c:v>s/ inf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pPr>
              <a:ln w="57150">
                <a:solidFill>
                  <a:srgbClr val="FF0000"/>
                </a:solidFill>
              </a:ln>
            </c:spPr>
          </c:marker>
          <c:cat>
            <c:numRef>
              <c:f>'dados de quadros'!$X$534:$AC$534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'dados de quadros'!$X$537:$AC$537</c:f>
              <c:numCache>
                <c:formatCode>0.0%</c:formatCode>
                <c:ptCount val="6"/>
                <c:pt idx="0">
                  <c:v>0.36200000000000032</c:v>
                </c:pt>
                <c:pt idx="1">
                  <c:v>0.53900000000000003</c:v>
                </c:pt>
                <c:pt idx="2">
                  <c:v>0.35800000000000032</c:v>
                </c:pt>
                <c:pt idx="3">
                  <c:v>0.19700000000000001</c:v>
                </c:pt>
                <c:pt idx="4">
                  <c:v>0.14957000000000001</c:v>
                </c:pt>
                <c:pt idx="5">
                  <c:v>0.17881000000000019</c:v>
                </c:pt>
              </c:numCache>
            </c:numRef>
          </c:val>
        </c:ser>
        <c:marker val="1"/>
        <c:axId val="126782080"/>
        <c:axId val="126792448"/>
      </c:lineChart>
      <c:catAx>
        <c:axId val="126782080"/>
        <c:scaling>
          <c:orientation val="minMax"/>
        </c:scaling>
        <c:axPos val="b"/>
        <c:numFmt formatCode="General" sourceLinked="1"/>
        <c:majorTickMark val="none"/>
        <c:tickLblPos val="nextTo"/>
        <c:crossAx val="126792448"/>
        <c:crosses val="autoZero"/>
        <c:auto val="1"/>
        <c:lblAlgn val="ctr"/>
        <c:lblOffset val="100"/>
      </c:catAx>
      <c:valAx>
        <c:axId val="126792448"/>
        <c:scaling>
          <c:orientation val="minMax"/>
        </c:scaling>
        <c:axPos val="l"/>
        <c:majorGridlines/>
        <c:numFmt formatCode="0.0%" sourceLinked="1"/>
        <c:majorTickMark val="none"/>
        <c:tickLblPos val="nextTo"/>
        <c:crossAx val="12678208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'dados de quadros'!$I$49</c:f>
              <c:strCache>
                <c:ptCount val="1"/>
                <c:pt idx="0">
                  <c:v>Biopsias com diagnóstico</c:v>
                </c:pt>
              </c:strCache>
            </c:strRef>
          </c:tx>
          <c:explosion val="25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92D050"/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pt-PT"/>
              </a:p>
            </c:txPr>
            <c:showPercent val="1"/>
            <c:showLeaderLines val="1"/>
          </c:dLbls>
          <c:cat>
            <c:strRef>
              <c:f>'dados de quadros'!$I$48:$I$49</c:f>
              <c:strCache>
                <c:ptCount val="2"/>
                <c:pt idx="0">
                  <c:v>Biópsias sem diagnóstico</c:v>
                </c:pt>
                <c:pt idx="1">
                  <c:v>Biopsias com diagnóstico</c:v>
                </c:pt>
              </c:strCache>
            </c:strRef>
          </c:cat>
          <c:val>
            <c:numRef>
              <c:f>'dados de quadros'!$H$48:$H$49</c:f>
              <c:numCache>
                <c:formatCode>0.0%</c:formatCode>
                <c:ptCount val="2"/>
                <c:pt idx="0">
                  <c:v>5.2700000000000066E-2</c:v>
                </c:pt>
                <c:pt idx="1">
                  <c:v>0.94728999999999997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 rtl="0">
            <a:defRPr/>
          </a:pPr>
          <a:endParaRPr lang="pt-PT"/>
        </a:p>
      </c:txPr>
    </c:legend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CC3300"/>
              </a:solidFill>
            </c:spPr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tx1"/>
              </a:solidFill>
            </c:spPr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pt-PT"/>
                </a:p>
              </c:txPr>
            </c:dLbl>
            <c:txPr>
              <a:bodyPr/>
              <a:lstStyle/>
              <a:p>
                <a:pPr>
                  <a:defRPr sz="1400" b="1"/>
                </a:pPr>
                <a:endParaRPr lang="pt-PT"/>
              </a:p>
            </c:txPr>
            <c:showCatName val="1"/>
            <c:showPercent val="1"/>
            <c:showLeaderLines val="1"/>
          </c:dLbls>
          <c:cat>
            <c:strRef>
              <c:f>'Registo 2013'!$A$1146:$A$1150</c:f>
              <c:strCache>
                <c:ptCount val="5"/>
                <c:pt idx="0">
                  <c:v>Sim</c:v>
                </c:pt>
                <c:pt idx="1">
                  <c:v>Micro</c:v>
                </c:pt>
                <c:pt idx="2">
                  <c:v>Macro</c:v>
                </c:pt>
                <c:pt idx="3">
                  <c:v>Não</c:v>
                </c:pt>
                <c:pt idx="4">
                  <c:v>s/ inf.</c:v>
                </c:pt>
              </c:strCache>
            </c:strRef>
          </c:cat>
          <c:val>
            <c:numRef>
              <c:f>'Registo 2013'!$AG$1146:$AG$1150</c:f>
              <c:numCache>
                <c:formatCode>0%</c:formatCode>
                <c:ptCount val="5"/>
                <c:pt idx="0">
                  <c:v>0.14751000000000064</c:v>
                </c:pt>
                <c:pt idx="1">
                  <c:v>0.41310000000000002</c:v>
                </c:pt>
                <c:pt idx="2">
                  <c:v>4.2730000000000205E-2</c:v>
                </c:pt>
                <c:pt idx="3">
                  <c:v>0.22792000000000001</c:v>
                </c:pt>
                <c:pt idx="4">
                  <c:v>0.16808999999999999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autoTitleDeleted val="1"/>
    <c:view3D>
      <c:rotX val="30"/>
      <c:perspective val="30"/>
    </c:view3D>
    <c:plotArea>
      <c:layout/>
      <c:pie3DChart>
        <c:varyColors val="1"/>
        <c:ser>
          <c:idx val="2"/>
          <c:order val="0"/>
          <c:tx>
            <c:strRef>
              <c:f>'dados de quadros'!$G$551</c:f>
              <c:strCache>
                <c:ptCount val="1"/>
                <c:pt idx="0">
                  <c:v>2013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tx1"/>
              </a:solidFill>
            </c:spPr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1800" b="1" u="none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 pitchFamily="34" charset="0"/>
                    </a:defRPr>
                  </a:pPr>
                  <a:endParaRPr lang="pt-PT"/>
                </a:p>
              </c:txPr>
            </c:dLbl>
            <c:txPr>
              <a:bodyPr/>
              <a:lstStyle/>
              <a:p>
                <a:pPr>
                  <a:defRPr sz="1800" b="1" u="none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defRPr>
                </a:pPr>
                <a:endParaRPr lang="pt-PT"/>
              </a:p>
            </c:txPr>
            <c:showCatName val="1"/>
            <c:showPercent val="1"/>
            <c:showLeaderLines val="1"/>
          </c:dLbls>
          <c:cat>
            <c:strRef>
              <c:f>'dados de quadros'!$A$552:$A$556</c:f>
              <c:strCache>
                <c:ptCount val="5"/>
                <c:pt idx="0">
                  <c:v>Sim</c:v>
                </c:pt>
                <c:pt idx="1">
                  <c:v>Micro</c:v>
                </c:pt>
                <c:pt idx="2">
                  <c:v>Macro</c:v>
                </c:pt>
                <c:pt idx="3">
                  <c:v>Não</c:v>
                </c:pt>
                <c:pt idx="4">
                  <c:v>s/ inf.</c:v>
                </c:pt>
              </c:strCache>
            </c:strRef>
          </c:cat>
          <c:val>
            <c:numRef>
              <c:f>'dados de quadros'!$G$552:$G$556</c:f>
              <c:numCache>
                <c:formatCode>General</c:formatCode>
                <c:ptCount val="5"/>
                <c:pt idx="0">
                  <c:v>153</c:v>
                </c:pt>
                <c:pt idx="1">
                  <c:v>234</c:v>
                </c:pt>
                <c:pt idx="2">
                  <c:v>13</c:v>
                </c:pt>
                <c:pt idx="3">
                  <c:v>178</c:v>
                </c:pt>
                <c:pt idx="4">
                  <c:v>173</c:v>
                </c:pt>
              </c:numCache>
            </c:numRef>
          </c:val>
        </c:ser>
        <c:ser>
          <c:idx val="3"/>
          <c:order val="1"/>
          <c:dLbls>
            <c:showCatName val="1"/>
            <c:showPercent val="1"/>
            <c:showLeaderLines val="1"/>
          </c:dLbls>
          <c:cat>
            <c:strRef>
              <c:f>'dados de quadros'!$A$552:$A$556</c:f>
              <c:strCache>
                <c:ptCount val="5"/>
                <c:pt idx="0">
                  <c:v>Sim</c:v>
                </c:pt>
                <c:pt idx="1">
                  <c:v>Micro</c:v>
                </c:pt>
                <c:pt idx="2">
                  <c:v>Macro</c:v>
                </c:pt>
                <c:pt idx="3">
                  <c:v>Não</c:v>
                </c:pt>
                <c:pt idx="4">
                  <c:v>s/ inf.</c:v>
                </c:pt>
              </c:strCache>
            </c:strRef>
          </c:cat>
          <c:val>
            <c:numRef>
              <c:f>'dados de quadros'!$C$555:$G$555</c:f>
              <c:numCache>
                <c:formatCode>General</c:formatCode>
                <c:ptCount val="5"/>
                <c:pt idx="0">
                  <c:v>71</c:v>
                </c:pt>
                <c:pt idx="1">
                  <c:v>113</c:v>
                </c:pt>
                <c:pt idx="2">
                  <c:v>164</c:v>
                </c:pt>
                <c:pt idx="3">
                  <c:v>160</c:v>
                </c:pt>
                <c:pt idx="4">
                  <c:v>178</c:v>
                </c:pt>
              </c:numCache>
            </c:numRef>
          </c:val>
        </c:ser>
        <c:ser>
          <c:idx val="4"/>
          <c:order val="2"/>
          <c:dLbls>
            <c:showCatName val="1"/>
            <c:showPercent val="1"/>
            <c:showLeaderLines val="1"/>
          </c:dLbls>
          <c:cat>
            <c:strRef>
              <c:f>'dados de quadros'!$A$552:$A$556</c:f>
              <c:strCache>
                <c:ptCount val="5"/>
                <c:pt idx="0">
                  <c:v>Sim</c:v>
                </c:pt>
                <c:pt idx="1">
                  <c:v>Micro</c:v>
                </c:pt>
                <c:pt idx="2">
                  <c:v>Macro</c:v>
                </c:pt>
                <c:pt idx="3">
                  <c:v>Não</c:v>
                </c:pt>
                <c:pt idx="4">
                  <c:v>s/ inf.</c:v>
                </c:pt>
              </c:strCache>
            </c:strRef>
          </c:cat>
          <c:val>
            <c:numRef>
              <c:f>'dados de quadros'!$C$556:$G$556</c:f>
              <c:numCache>
                <c:formatCode>General</c:formatCode>
                <c:ptCount val="5"/>
                <c:pt idx="0">
                  <c:v>291</c:v>
                </c:pt>
                <c:pt idx="1">
                  <c:v>262</c:v>
                </c:pt>
                <c:pt idx="2">
                  <c:v>134</c:v>
                </c:pt>
                <c:pt idx="3">
                  <c:v>118</c:v>
                </c:pt>
                <c:pt idx="4">
                  <c:v>173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style val="8"/>
  <c:chart>
    <c:view3D>
      <c:rAngAx val="1"/>
    </c:view3D>
    <c:plotArea>
      <c:layout/>
      <c:bar3DChart>
        <c:barDir val="col"/>
        <c:grouping val="clustered"/>
        <c:ser>
          <c:idx val="1"/>
          <c:order val="0"/>
          <c:spPr>
            <a:solidFill>
              <a:srgbClr val="00B0F0"/>
            </a:solidFill>
          </c:spPr>
          <c:cat>
            <c:strRef>
              <c:f>'Registo 2013'!$AL$1581:$AL$1590</c:f>
              <c:strCache>
                <c:ptCount val="10"/>
                <c:pt idx="0">
                  <c:v>Imunológica</c:v>
                </c:pt>
                <c:pt idx="1">
                  <c:v>Metabólica</c:v>
                </c:pt>
                <c:pt idx="2">
                  <c:v>Neoplásica</c:v>
                </c:pt>
                <c:pt idx="3">
                  <c:v>Infecciosa</c:v>
                </c:pt>
                <c:pt idx="4">
                  <c:v>Ingestão de drogas</c:v>
                </c:pt>
                <c:pt idx="5">
                  <c:v>Hereditária</c:v>
                </c:pt>
                <c:pt idx="6">
                  <c:v>Outras</c:v>
                </c:pt>
                <c:pt idx="7">
                  <c:v>Urológica</c:v>
                </c:pt>
                <c:pt idx="8">
                  <c:v>Hematológica</c:v>
                </c:pt>
                <c:pt idx="9">
                  <c:v>Outras - Pré eclampsia</c:v>
                </c:pt>
              </c:strCache>
            </c:strRef>
          </c:cat>
          <c:val>
            <c:numRef>
              <c:f>'Registo 2013'!$AM$1581:$AM$1590</c:f>
              <c:numCache>
                <c:formatCode>General</c:formatCode>
                <c:ptCount val="10"/>
                <c:pt idx="0">
                  <c:v>167</c:v>
                </c:pt>
                <c:pt idx="1">
                  <c:v>97</c:v>
                </c:pt>
                <c:pt idx="2">
                  <c:v>58</c:v>
                </c:pt>
                <c:pt idx="3">
                  <c:v>48</c:v>
                </c:pt>
                <c:pt idx="4">
                  <c:v>24</c:v>
                </c:pt>
                <c:pt idx="5">
                  <c:v>23</c:v>
                </c:pt>
                <c:pt idx="6">
                  <c:v>21</c:v>
                </c:pt>
                <c:pt idx="7">
                  <c:v>7</c:v>
                </c:pt>
                <c:pt idx="8">
                  <c:v>6</c:v>
                </c:pt>
                <c:pt idx="9">
                  <c:v>2</c:v>
                </c:pt>
              </c:numCache>
            </c:numRef>
          </c:val>
        </c:ser>
        <c:shape val="cylinder"/>
        <c:axId val="126898560"/>
        <c:axId val="126900096"/>
        <c:axId val="0"/>
      </c:bar3DChart>
      <c:catAx>
        <c:axId val="1268985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effectLst/>
                <a:latin typeface="Calibri" pitchFamily="34" charset="0"/>
              </a:defRPr>
            </a:pPr>
            <a:endParaRPr lang="pt-PT"/>
          </a:p>
        </c:txPr>
        <c:crossAx val="126900096"/>
        <c:crosses val="autoZero"/>
        <c:auto val="1"/>
        <c:lblAlgn val="ctr"/>
        <c:lblOffset val="100"/>
      </c:catAx>
      <c:valAx>
        <c:axId val="126900096"/>
        <c:scaling>
          <c:orientation val="minMax"/>
        </c:scaling>
        <c:axPos val="l"/>
        <c:majorGridlines/>
        <c:numFmt formatCode="General" sourceLinked="1"/>
        <c:tickLblPos val="nextTo"/>
        <c:crossAx val="126898560"/>
        <c:crosses val="autoZero"/>
        <c:crossBetween val="between"/>
      </c:valAx>
    </c:plotArea>
    <c:plotVisOnly val="1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2"/>
            </a:solidFill>
          </c:spPr>
          <c:cat>
            <c:strRef>
              <c:f>'Registo 2013'!$AL$1848:$AL$1865</c:f>
              <c:strCache>
                <c:ptCount val="18"/>
                <c:pt idx="0">
                  <c:v>Nefropatia IgA</c:v>
                </c:pt>
                <c:pt idx="1">
                  <c:v>Nefrite Lúpica</c:v>
                </c:pt>
                <c:pt idx="2">
                  <c:v>Esclerose segmentar e focal </c:v>
                </c:pt>
                <c:pt idx="3">
                  <c:v>Membranosa</c:v>
                </c:pt>
                <c:pt idx="4">
                  <c:v>Nefropatia diabética</c:v>
                </c:pt>
                <c:pt idx="5">
                  <c:v>Glomerulonefrite proliferativa mesangial</c:v>
                </c:pt>
                <c:pt idx="6">
                  <c:v>Nefrite intersticial crónica</c:v>
                </c:pt>
                <c:pt idx="7">
                  <c:v>Lesão mínima</c:v>
                </c:pt>
                <c:pt idx="8">
                  <c:v>Amiloidose</c:v>
                </c:pt>
                <c:pt idx="9">
                  <c:v>Nefroangioesclerose hipertensiva</c:v>
                </c:pt>
                <c:pt idx="10">
                  <c:v>Necrose tubular aguda</c:v>
                </c:pt>
                <c:pt idx="11">
                  <c:v>Glomerulonefrite crescêntica </c:v>
                </c:pt>
                <c:pt idx="12">
                  <c:v>Nefrite intersticial aguda</c:v>
                </c:pt>
                <c:pt idx="13">
                  <c:v>Glomerulonefrite crónica</c:v>
                </c:pt>
                <c:pt idx="14">
                  <c:v>Glomerulonefrite membranoproliferativa</c:v>
                </c:pt>
                <c:pt idx="15">
                  <c:v>Rim de Mieloma</c:v>
                </c:pt>
                <c:pt idx="16">
                  <c:v>Nefropatia crónica</c:v>
                </c:pt>
                <c:pt idx="17">
                  <c:v>Poliarterite microscópica</c:v>
                </c:pt>
              </c:strCache>
            </c:strRef>
          </c:cat>
          <c:val>
            <c:numRef>
              <c:f>'Registo 2013'!$AM$1848:$AM$1865</c:f>
              <c:numCache>
                <c:formatCode>General</c:formatCode>
                <c:ptCount val="18"/>
                <c:pt idx="0">
                  <c:v>129</c:v>
                </c:pt>
                <c:pt idx="1">
                  <c:v>107</c:v>
                </c:pt>
                <c:pt idx="2">
                  <c:v>80</c:v>
                </c:pt>
                <c:pt idx="3">
                  <c:v>50</c:v>
                </c:pt>
                <c:pt idx="4">
                  <c:v>48</c:v>
                </c:pt>
                <c:pt idx="5">
                  <c:v>41</c:v>
                </c:pt>
                <c:pt idx="6">
                  <c:v>40</c:v>
                </c:pt>
                <c:pt idx="7">
                  <c:v>34</c:v>
                </c:pt>
                <c:pt idx="8">
                  <c:v>31</c:v>
                </c:pt>
                <c:pt idx="9">
                  <c:v>27</c:v>
                </c:pt>
                <c:pt idx="10">
                  <c:v>23</c:v>
                </c:pt>
                <c:pt idx="11">
                  <c:v>22</c:v>
                </c:pt>
                <c:pt idx="12">
                  <c:v>20</c:v>
                </c:pt>
                <c:pt idx="13">
                  <c:v>19</c:v>
                </c:pt>
                <c:pt idx="14">
                  <c:v>16</c:v>
                </c:pt>
                <c:pt idx="15">
                  <c:v>16</c:v>
                </c:pt>
                <c:pt idx="16">
                  <c:v>15</c:v>
                </c:pt>
                <c:pt idx="17">
                  <c:v>14</c:v>
                </c:pt>
              </c:numCache>
            </c:numRef>
          </c:val>
        </c:ser>
        <c:shape val="cylinder"/>
        <c:axId val="126937344"/>
        <c:axId val="127008768"/>
        <c:axId val="0"/>
      </c:bar3DChart>
      <c:catAx>
        <c:axId val="12693734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latin typeface="Calibri" pitchFamily="34" charset="0"/>
              </a:defRPr>
            </a:pPr>
            <a:endParaRPr lang="pt-PT"/>
          </a:p>
        </c:txPr>
        <c:crossAx val="127008768"/>
        <c:crosses val="autoZero"/>
        <c:auto val="1"/>
        <c:lblAlgn val="ctr"/>
        <c:lblOffset val="100"/>
      </c:catAx>
      <c:valAx>
        <c:axId val="127008768"/>
        <c:scaling>
          <c:orientation val="minMax"/>
        </c:scaling>
        <c:axPos val="l"/>
        <c:majorGridlines/>
        <c:numFmt formatCode="General" sourceLinked="1"/>
        <c:tickLblPos val="nextTo"/>
        <c:crossAx val="126937344"/>
        <c:crosses val="autoZero"/>
        <c:crossBetween val="between"/>
      </c:valAx>
    </c:plotArea>
    <c:plotVisOnly val="1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'dados de quadros'!$T$429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993300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pt-PT"/>
              </a:p>
            </c:txPr>
            <c:showVal val="1"/>
          </c:dLbls>
          <c:cat>
            <c:strRef>
              <c:f>'dados de quadros'!$S$430:$S$449</c:f>
              <c:strCache>
                <c:ptCount val="20"/>
                <c:pt idx="0">
                  <c:v>Nefropatia IgA</c:v>
                </c:pt>
                <c:pt idx="1">
                  <c:v>Esclerose segmentar e focal</c:v>
                </c:pt>
                <c:pt idx="2">
                  <c:v>Nefrite Lúpica</c:v>
                </c:pt>
                <c:pt idx="3">
                  <c:v>Membranosa</c:v>
                </c:pt>
                <c:pt idx="4">
                  <c:v>Glomerulonefrite proliferativa mesangial</c:v>
                </c:pt>
                <c:pt idx="5">
                  <c:v>Nefropatia diabética</c:v>
                </c:pt>
                <c:pt idx="6">
                  <c:v>Glomerulonefrite crescêntica</c:v>
                </c:pt>
                <c:pt idx="7">
                  <c:v>Material insuficiente/inadequado</c:v>
                </c:pt>
                <c:pt idx="8">
                  <c:v>Amiloidose</c:v>
                </c:pt>
                <c:pt idx="9">
                  <c:v>Lesão mínima</c:v>
                </c:pt>
                <c:pt idx="10">
                  <c:v>Nefrite intersticial crónica</c:v>
                </c:pt>
                <c:pt idx="11">
                  <c:v>Necrose tubular aguda</c:v>
                </c:pt>
                <c:pt idx="12">
                  <c:v>Glomerulonefrite membranoproliferativa Tipo I</c:v>
                </c:pt>
                <c:pt idx="13">
                  <c:v>Glomerulonefrite proliferativa endocapilar</c:v>
                </c:pt>
                <c:pt idx="14">
                  <c:v>Nefrite intersticial aguda</c:v>
                </c:pt>
                <c:pt idx="15">
                  <c:v>Nefropatia crónica</c:v>
                </c:pt>
                <c:pt idx="16">
                  <c:v>Poliarterite microscópica</c:v>
                </c:pt>
                <c:pt idx="17">
                  <c:v>Nefroangioesclerose hipertensiva</c:v>
                </c:pt>
                <c:pt idx="18">
                  <c:v>Rim de Mieloma</c:v>
                </c:pt>
                <c:pt idx="19">
                  <c:v>Síndroma de Alport</c:v>
                </c:pt>
              </c:strCache>
            </c:strRef>
          </c:cat>
          <c:val>
            <c:numRef>
              <c:f>'dados de quadros'!$T$430:$T$449</c:f>
              <c:numCache>
                <c:formatCode>General</c:formatCode>
                <c:ptCount val="20"/>
                <c:pt idx="0">
                  <c:v>103</c:v>
                </c:pt>
                <c:pt idx="1">
                  <c:v>77</c:v>
                </c:pt>
                <c:pt idx="2">
                  <c:v>74</c:v>
                </c:pt>
                <c:pt idx="3">
                  <c:v>49</c:v>
                </c:pt>
                <c:pt idx="4">
                  <c:v>33</c:v>
                </c:pt>
                <c:pt idx="5">
                  <c:v>33</c:v>
                </c:pt>
                <c:pt idx="6">
                  <c:v>31</c:v>
                </c:pt>
                <c:pt idx="7">
                  <c:v>31</c:v>
                </c:pt>
                <c:pt idx="8">
                  <c:v>29</c:v>
                </c:pt>
                <c:pt idx="9">
                  <c:v>27</c:v>
                </c:pt>
                <c:pt idx="10">
                  <c:v>23</c:v>
                </c:pt>
                <c:pt idx="11">
                  <c:v>21</c:v>
                </c:pt>
                <c:pt idx="12">
                  <c:v>17</c:v>
                </c:pt>
                <c:pt idx="13">
                  <c:v>17</c:v>
                </c:pt>
                <c:pt idx="14">
                  <c:v>17</c:v>
                </c:pt>
                <c:pt idx="15">
                  <c:v>14</c:v>
                </c:pt>
                <c:pt idx="16">
                  <c:v>12</c:v>
                </c:pt>
                <c:pt idx="17">
                  <c:v>11</c:v>
                </c:pt>
                <c:pt idx="18">
                  <c:v>11</c:v>
                </c:pt>
                <c:pt idx="19">
                  <c:v>11</c:v>
                </c:pt>
              </c:numCache>
            </c:numRef>
          </c:val>
        </c:ser>
        <c:dLbls>
          <c:showVal val="1"/>
        </c:dLbls>
        <c:shape val="cylinder"/>
        <c:axId val="127053824"/>
        <c:axId val="127055360"/>
        <c:axId val="0"/>
      </c:bar3DChart>
      <c:catAx>
        <c:axId val="1270538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/>
            </a:pPr>
            <a:endParaRPr lang="pt-PT"/>
          </a:p>
        </c:txPr>
        <c:crossAx val="127055360"/>
        <c:crosses val="autoZero"/>
        <c:auto val="1"/>
        <c:lblAlgn val="ctr"/>
        <c:lblOffset val="100"/>
      </c:catAx>
      <c:valAx>
        <c:axId val="127055360"/>
        <c:scaling>
          <c:orientation val="minMax"/>
        </c:scaling>
        <c:delete val="1"/>
        <c:axPos val="l"/>
        <c:numFmt formatCode="General" sourceLinked="1"/>
        <c:tickLblPos val="none"/>
        <c:crossAx val="127053824"/>
        <c:crosses val="autoZero"/>
        <c:crossBetween val="between"/>
      </c:valAx>
    </c:plotArea>
    <c:plotVisOnly val="1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'dados de quadros'!$AA$796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2060"/>
            </a:solidFill>
          </c:spPr>
          <c:dLbls>
            <c:txPr>
              <a:bodyPr/>
              <a:lstStyle/>
              <a:p>
                <a:pPr>
                  <a:defRPr sz="1400" b="1"/>
                </a:pPr>
                <a:endParaRPr lang="pt-PT"/>
              </a:p>
            </c:txPr>
            <c:showVal val="1"/>
          </c:dLbls>
          <c:cat>
            <c:strRef>
              <c:f>'dados de quadros'!$Z$797:$Z$812</c:f>
              <c:strCache>
                <c:ptCount val="16"/>
                <c:pt idx="0">
                  <c:v>Nefrite Lúpica</c:v>
                </c:pt>
                <c:pt idx="1">
                  <c:v>Nefropatia IgA</c:v>
                </c:pt>
                <c:pt idx="2">
                  <c:v>Membranosa</c:v>
                </c:pt>
                <c:pt idx="3">
                  <c:v>ESF</c:v>
                </c:pt>
                <c:pt idx="4">
                  <c:v>Amiloidose</c:v>
                </c:pt>
                <c:pt idx="5">
                  <c:v>Gn proliferativa mesangial</c:v>
                </c:pt>
                <c:pt idx="6">
                  <c:v>Nefropatia diabética</c:v>
                </c:pt>
                <c:pt idx="7">
                  <c:v>Lesão mínima</c:v>
                </c:pt>
                <c:pt idx="8">
                  <c:v>Nefrite intersticial crónica</c:v>
                </c:pt>
                <c:pt idx="9">
                  <c:v>Poliarterite microscópica</c:v>
                </c:pt>
                <c:pt idx="10">
                  <c:v>Glomerulonefrite crónica</c:v>
                </c:pt>
                <c:pt idx="11">
                  <c:v>Gn membranoproliferativa I</c:v>
                </c:pt>
                <c:pt idx="12">
                  <c:v>Gn proliferativa endocapilar</c:v>
                </c:pt>
                <c:pt idx="13">
                  <c:v>Nefrite intersticial aguda</c:v>
                </c:pt>
                <c:pt idx="14">
                  <c:v>Nefroangioesclerose hipertensiva</c:v>
                </c:pt>
                <c:pt idx="15">
                  <c:v>Necrose tubular aguda</c:v>
                </c:pt>
              </c:strCache>
            </c:strRef>
          </c:cat>
          <c:val>
            <c:numRef>
              <c:f>'dados de quadros'!$AA$797:$AA$812</c:f>
              <c:numCache>
                <c:formatCode>General</c:formatCode>
                <c:ptCount val="16"/>
                <c:pt idx="0">
                  <c:v>87</c:v>
                </c:pt>
                <c:pt idx="1">
                  <c:v>84</c:v>
                </c:pt>
                <c:pt idx="2">
                  <c:v>58</c:v>
                </c:pt>
                <c:pt idx="3">
                  <c:v>56</c:v>
                </c:pt>
                <c:pt idx="4">
                  <c:v>32</c:v>
                </c:pt>
                <c:pt idx="5">
                  <c:v>32</c:v>
                </c:pt>
                <c:pt idx="6">
                  <c:v>32</c:v>
                </c:pt>
                <c:pt idx="7">
                  <c:v>29</c:v>
                </c:pt>
                <c:pt idx="8">
                  <c:v>18</c:v>
                </c:pt>
                <c:pt idx="9">
                  <c:v>17</c:v>
                </c:pt>
                <c:pt idx="10">
                  <c:v>13</c:v>
                </c:pt>
                <c:pt idx="11">
                  <c:v>13</c:v>
                </c:pt>
                <c:pt idx="12">
                  <c:v>13</c:v>
                </c:pt>
                <c:pt idx="13">
                  <c:v>12</c:v>
                </c:pt>
                <c:pt idx="14">
                  <c:v>12</c:v>
                </c:pt>
                <c:pt idx="15">
                  <c:v>11</c:v>
                </c:pt>
              </c:numCache>
            </c:numRef>
          </c:val>
        </c:ser>
        <c:dLbls>
          <c:showVal val="1"/>
        </c:dLbls>
        <c:shape val="cylinder"/>
        <c:axId val="127069568"/>
        <c:axId val="98579584"/>
        <c:axId val="0"/>
      </c:bar3DChart>
      <c:catAx>
        <c:axId val="1270695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 b="1"/>
            </a:pPr>
            <a:endParaRPr lang="pt-PT"/>
          </a:p>
        </c:txPr>
        <c:crossAx val="98579584"/>
        <c:crosses val="autoZero"/>
        <c:auto val="1"/>
        <c:lblAlgn val="ctr"/>
        <c:lblOffset val="100"/>
      </c:catAx>
      <c:valAx>
        <c:axId val="98579584"/>
        <c:scaling>
          <c:orientation val="minMax"/>
        </c:scaling>
        <c:delete val="1"/>
        <c:axPos val="l"/>
        <c:numFmt formatCode="General" sourceLinked="1"/>
        <c:tickLblPos val="none"/>
        <c:crossAx val="127069568"/>
        <c:crosses val="autoZero"/>
        <c:crossBetween val="between"/>
      </c:valAx>
    </c:plotArea>
    <c:plotVisOnly val="1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'dados de quadros'!$P$574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'dados de quadros'!$O$575:$O$580</c:f>
              <c:strCache>
                <c:ptCount val="6"/>
                <c:pt idx="0">
                  <c:v>ESF</c:v>
                </c:pt>
                <c:pt idx="1">
                  <c:v>GMP</c:v>
                </c:pt>
                <c:pt idx="2">
                  <c:v>GPM</c:v>
                </c:pt>
                <c:pt idx="3">
                  <c:v>LM</c:v>
                </c:pt>
                <c:pt idx="4">
                  <c:v>Membranosa</c:v>
                </c:pt>
                <c:pt idx="5">
                  <c:v>Nefropatia IgA</c:v>
                </c:pt>
              </c:strCache>
            </c:strRef>
          </c:cat>
          <c:val>
            <c:numRef>
              <c:f>'dados de quadros'!$P$575:$P$580</c:f>
              <c:numCache>
                <c:formatCode>General</c:formatCode>
                <c:ptCount val="6"/>
                <c:pt idx="0">
                  <c:v>16</c:v>
                </c:pt>
                <c:pt idx="1">
                  <c:v>18</c:v>
                </c:pt>
                <c:pt idx="2">
                  <c:v>7</c:v>
                </c:pt>
                <c:pt idx="3">
                  <c:v>20</c:v>
                </c:pt>
                <c:pt idx="4">
                  <c:v>24</c:v>
                </c:pt>
                <c:pt idx="5">
                  <c:v>18</c:v>
                </c:pt>
              </c:numCache>
            </c:numRef>
          </c:val>
        </c:ser>
        <c:ser>
          <c:idx val="1"/>
          <c:order val="1"/>
          <c:tx>
            <c:strRef>
              <c:f>'dados de quadros'!$Q$574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ysClr val="window" lastClr="FFFFFF"/>
            </a:solidFill>
          </c:spPr>
          <c:cat>
            <c:strRef>
              <c:f>'dados de quadros'!$O$575:$O$580</c:f>
              <c:strCache>
                <c:ptCount val="6"/>
                <c:pt idx="0">
                  <c:v>ESF</c:v>
                </c:pt>
                <c:pt idx="1">
                  <c:v>GMP</c:v>
                </c:pt>
                <c:pt idx="2">
                  <c:v>GPM</c:v>
                </c:pt>
                <c:pt idx="3">
                  <c:v>LM</c:v>
                </c:pt>
                <c:pt idx="4">
                  <c:v>Membranosa</c:v>
                </c:pt>
                <c:pt idx="5">
                  <c:v>Nefropatia IgA</c:v>
                </c:pt>
              </c:strCache>
            </c:strRef>
          </c:cat>
          <c:val>
            <c:numRef>
              <c:f>'dados de quadros'!$Q$575:$Q$580</c:f>
              <c:numCache>
                <c:formatCode>General</c:formatCode>
                <c:ptCount val="6"/>
                <c:pt idx="0">
                  <c:v>27</c:v>
                </c:pt>
                <c:pt idx="1">
                  <c:v>6</c:v>
                </c:pt>
                <c:pt idx="2">
                  <c:v>8</c:v>
                </c:pt>
                <c:pt idx="3">
                  <c:v>11</c:v>
                </c:pt>
                <c:pt idx="4">
                  <c:v>34</c:v>
                </c:pt>
                <c:pt idx="5">
                  <c:v>15</c:v>
                </c:pt>
              </c:numCache>
            </c:numRef>
          </c:val>
        </c:ser>
        <c:ser>
          <c:idx val="2"/>
          <c:order val="2"/>
          <c:tx>
            <c:strRef>
              <c:f>'dados de quadros'!$R$574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'dados de quadros'!$O$575:$O$580</c:f>
              <c:strCache>
                <c:ptCount val="6"/>
                <c:pt idx="0">
                  <c:v>ESF</c:v>
                </c:pt>
                <c:pt idx="1">
                  <c:v>GMP</c:v>
                </c:pt>
                <c:pt idx="2">
                  <c:v>GPM</c:v>
                </c:pt>
                <c:pt idx="3">
                  <c:v>LM</c:v>
                </c:pt>
                <c:pt idx="4">
                  <c:v>Membranosa</c:v>
                </c:pt>
                <c:pt idx="5">
                  <c:v>Nefropatia IgA</c:v>
                </c:pt>
              </c:strCache>
            </c:strRef>
          </c:cat>
          <c:val>
            <c:numRef>
              <c:f>'dados de quadros'!$R$575:$R$580</c:f>
              <c:numCache>
                <c:formatCode>General</c:formatCode>
                <c:ptCount val="6"/>
                <c:pt idx="0">
                  <c:v>34</c:v>
                </c:pt>
                <c:pt idx="1">
                  <c:v>11</c:v>
                </c:pt>
                <c:pt idx="2">
                  <c:v>6</c:v>
                </c:pt>
                <c:pt idx="3">
                  <c:v>17</c:v>
                </c:pt>
                <c:pt idx="4">
                  <c:v>39</c:v>
                </c:pt>
                <c:pt idx="5">
                  <c:v>17</c:v>
                </c:pt>
              </c:numCache>
            </c:numRef>
          </c:val>
        </c:ser>
        <c:ser>
          <c:idx val="3"/>
          <c:order val="3"/>
          <c:tx>
            <c:strRef>
              <c:f>'dados de quadros'!$S$574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2060"/>
            </a:solidFill>
          </c:spPr>
          <c:cat>
            <c:strRef>
              <c:f>'dados de quadros'!$O$575:$O$580</c:f>
              <c:strCache>
                <c:ptCount val="6"/>
                <c:pt idx="0">
                  <c:v>ESF</c:v>
                </c:pt>
                <c:pt idx="1">
                  <c:v>GMP</c:v>
                </c:pt>
                <c:pt idx="2">
                  <c:v>GPM</c:v>
                </c:pt>
                <c:pt idx="3">
                  <c:v>LM</c:v>
                </c:pt>
                <c:pt idx="4">
                  <c:v>Membranosa</c:v>
                </c:pt>
                <c:pt idx="5">
                  <c:v>Nefropatia IgA</c:v>
                </c:pt>
              </c:strCache>
            </c:strRef>
          </c:cat>
          <c:val>
            <c:numRef>
              <c:f>'dados de quadros'!$S$575:$S$580</c:f>
              <c:numCache>
                <c:formatCode>General</c:formatCode>
                <c:ptCount val="6"/>
                <c:pt idx="0">
                  <c:v>30</c:v>
                </c:pt>
                <c:pt idx="1">
                  <c:v>9</c:v>
                </c:pt>
                <c:pt idx="2">
                  <c:v>4</c:v>
                </c:pt>
                <c:pt idx="3">
                  <c:v>19</c:v>
                </c:pt>
                <c:pt idx="4">
                  <c:v>36</c:v>
                </c:pt>
                <c:pt idx="5">
                  <c:v>45</c:v>
                </c:pt>
              </c:numCache>
            </c:numRef>
          </c:val>
        </c:ser>
        <c:ser>
          <c:idx val="4"/>
          <c:order val="4"/>
          <c:tx>
            <c:strRef>
              <c:f>'dados de quadros'!$T$574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993300"/>
            </a:solidFill>
          </c:spPr>
          <c:cat>
            <c:strRef>
              <c:f>'dados de quadros'!$O$575:$O$580</c:f>
              <c:strCache>
                <c:ptCount val="6"/>
                <c:pt idx="0">
                  <c:v>ESF</c:v>
                </c:pt>
                <c:pt idx="1">
                  <c:v>GMP</c:v>
                </c:pt>
                <c:pt idx="2">
                  <c:v>GPM</c:v>
                </c:pt>
                <c:pt idx="3">
                  <c:v>LM</c:v>
                </c:pt>
                <c:pt idx="4">
                  <c:v>Membranosa</c:v>
                </c:pt>
                <c:pt idx="5">
                  <c:v>Nefropatia IgA</c:v>
                </c:pt>
              </c:strCache>
            </c:strRef>
          </c:cat>
          <c:val>
            <c:numRef>
              <c:f>'dados de quadros'!$T$575:$T$580</c:f>
              <c:numCache>
                <c:formatCode>General</c:formatCode>
                <c:ptCount val="6"/>
                <c:pt idx="0">
                  <c:v>36</c:v>
                </c:pt>
                <c:pt idx="1">
                  <c:v>12</c:v>
                </c:pt>
                <c:pt idx="2">
                  <c:v>10</c:v>
                </c:pt>
                <c:pt idx="3">
                  <c:v>20</c:v>
                </c:pt>
                <c:pt idx="4">
                  <c:v>31</c:v>
                </c:pt>
                <c:pt idx="5">
                  <c:v>19</c:v>
                </c:pt>
              </c:numCache>
            </c:numRef>
          </c:val>
        </c:ser>
        <c:shape val="cylinder"/>
        <c:axId val="98598272"/>
        <c:axId val="98616448"/>
        <c:axId val="0"/>
      </c:bar3DChart>
      <c:catAx>
        <c:axId val="98598272"/>
        <c:scaling>
          <c:orientation val="minMax"/>
        </c:scaling>
        <c:axPos val="b"/>
        <c:tickLblPos val="nextTo"/>
        <c:crossAx val="98616448"/>
        <c:crosses val="autoZero"/>
        <c:auto val="1"/>
        <c:lblAlgn val="ctr"/>
        <c:lblOffset val="100"/>
      </c:catAx>
      <c:valAx>
        <c:axId val="98616448"/>
        <c:scaling>
          <c:orientation val="minMax"/>
        </c:scaling>
        <c:axPos val="l"/>
        <c:majorGridlines/>
        <c:numFmt formatCode="General" sourceLinked="1"/>
        <c:tickLblPos val="nextTo"/>
        <c:crossAx val="985982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'dados de quadros'!$P$577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'dados de quadros'!$O$578:$O$583</c:f>
              <c:strCache>
                <c:ptCount val="6"/>
                <c:pt idx="0">
                  <c:v>ESF</c:v>
                </c:pt>
                <c:pt idx="1">
                  <c:v>GMP</c:v>
                </c:pt>
                <c:pt idx="2">
                  <c:v>GPM</c:v>
                </c:pt>
                <c:pt idx="3">
                  <c:v>LM</c:v>
                </c:pt>
                <c:pt idx="4">
                  <c:v>Membranosa</c:v>
                </c:pt>
                <c:pt idx="5">
                  <c:v>Nefropatia IgA</c:v>
                </c:pt>
              </c:strCache>
            </c:strRef>
          </c:cat>
          <c:val>
            <c:numRef>
              <c:f>'dados de quadros'!$P$578:$P$583</c:f>
              <c:numCache>
                <c:formatCode>General</c:formatCode>
                <c:ptCount val="6"/>
                <c:pt idx="0">
                  <c:v>16</c:v>
                </c:pt>
                <c:pt idx="1">
                  <c:v>18</c:v>
                </c:pt>
                <c:pt idx="2">
                  <c:v>7</c:v>
                </c:pt>
                <c:pt idx="3">
                  <c:v>20</c:v>
                </c:pt>
                <c:pt idx="4">
                  <c:v>24</c:v>
                </c:pt>
                <c:pt idx="5">
                  <c:v>18</c:v>
                </c:pt>
              </c:numCache>
            </c:numRef>
          </c:val>
        </c:ser>
        <c:ser>
          <c:idx val="1"/>
          <c:order val="1"/>
          <c:tx>
            <c:strRef>
              <c:f>'dados de quadros'!$Q$577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ysClr val="window" lastClr="FFFFFF"/>
            </a:solidFill>
          </c:spPr>
          <c:cat>
            <c:strRef>
              <c:f>'dados de quadros'!$O$578:$O$583</c:f>
              <c:strCache>
                <c:ptCount val="6"/>
                <c:pt idx="0">
                  <c:v>ESF</c:v>
                </c:pt>
                <c:pt idx="1">
                  <c:v>GMP</c:v>
                </c:pt>
                <c:pt idx="2">
                  <c:v>GPM</c:v>
                </c:pt>
                <c:pt idx="3">
                  <c:v>LM</c:v>
                </c:pt>
                <c:pt idx="4">
                  <c:v>Membranosa</c:v>
                </c:pt>
                <c:pt idx="5">
                  <c:v>Nefropatia IgA</c:v>
                </c:pt>
              </c:strCache>
            </c:strRef>
          </c:cat>
          <c:val>
            <c:numRef>
              <c:f>'dados de quadros'!$Q$578:$Q$583</c:f>
              <c:numCache>
                <c:formatCode>General</c:formatCode>
                <c:ptCount val="6"/>
                <c:pt idx="0">
                  <c:v>27</c:v>
                </c:pt>
                <c:pt idx="1">
                  <c:v>6</c:v>
                </c:pt>
                <c:pt idx="2">
                  <c:v>8</c:v>
                </c:pt>
                <c:pt idx="3">
                  <c:v>11</c:v>
                </c:pt>
                <c:pt idx="4">
                  <c:v>34</c:v>
                </c:pt>
                <c:pt idx="5">
                  <c:v>15</c:v>
                </c:pt>
              </c:numCache>
            </c:numRef>
          </c:val>
        </c:ser>
        <c:ser>
          <c:idx val="2"/>
          <c:order val="2"/>
          <c:tx>
            <c:strRef>
              <c:f>'dados de quadros'!$R$577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'dados de quadros'!$O$578:$O$583</c:f>
              <c:strCache>
                <c:ptCount val="6"/>
                <c:pt idx="0">
                  <c:v>ESF</c:v>
                </c:pt>
                <c:pt idx="1">
                  <c:v>GMP</c:v>
                </c:pt>
                <c:pt idx="2">
                  <c:v>GPM</c:v>
                </c:pt>
                <c:pt idx="3">
                  <c:v>LM</c:v>
                </c:pt>
                <c:pt idx="4">
                  <c:v>Membranosa</c:v>
                </c:pt>
                <c:pt idx="5">
                  <c:v>Nefropatia IgA</c:v>
                </c:pt>
              </c:strCache>
            </c:strRef>
          </c:cat>
          <c:val>
            <c:numRef>
              <c:f>'dados de quadros'!$R$578:$R$583</c:f>
              <c:numCache>
                <c:formatCode>General</c:formatCode>
                <c:ptCount val="6"/>
                <c:pt idx="0">
                  <c:v>34</c:v>
                </c:pt>
                <c:pt idx="1">
                  <c:v>11</c:v>
                </c:pt>
                <c:pt idx="2">
                  <c:v>6</c:v>
                </c:pt>
                <c:pt idx="3">
                  <c:v>17</c:v>
                </c:pt>
                <c:pt idx="4">
                  <c:v>39</c:v>
                </c:pt>
                <c:pt idx="5">
                  <c:v>17</c:v>
                </c:pt>
              </c:numCache>
            </c:numRef>
          </c:val>
        </c:ser>
        <c:ser>
          <c:idx val="3"/>
          <c:order val="3"/>
          <c:tx>
            <c:strRef>
              <c:f>'dados de quadros'!$S$577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11055B"/>
            </a:solidFill>
          </c:spPr>
          <c:cat>
            <c:strRef>
              <c:f>'dados de quadros'!$O$578:$O$583</c:f>
              <c:strCache>
                <c:ptCount val="6"/>
                <c:pt idx="0">
                  <c:v>ESF</c:v>
                </c:pt>
                <c:pt idx="1">
                  <c:v>GMP</c:v>
                </c:pt>
                <c:pt idx="2">
                  <c:v>GPM</c:v>
                </c:pt>
                <c:pt idx="3">
                  <c:v>LM</c:v>
                </c:pt>
                <c:pt idx="4">
                  <c:v>Membranosa</c:v>
                </c:pt>
                <c:pt idx="5">
                  <c:v>Nefropatia IgA</c:v>
                </c:pt>
              </c:strCache>
            </c:strRef>
          </c:cat>
          <c:val>
            <c:numRef>
              <c:f>'dados de quadros'!$S$578:$S$583</c:f>
              <c:numCache>
                <c:formatCode>General</c:formatCode>
                <c:ptCount val="6"/>
                <c:pt idx="0">
                  <c:v>30</c:v>
                </c:pt>
                <c:pt idx="1">
                  <c:v>9</c:v>
                </c:pt>
                <c:pt idx="2">
                  <c:v>4</c:v>
                </c:pt>
                <c:pt idx="3">
                  <c:v>19</c:v>
                </c:pt>
                <c:pt idx="4">
                  <c:v>36</c:v>
                </c:pt>
                <c:pt idx="5">
                  <c:v>45</c:v>
                </c:pt>
              </c:numCache>
            </c:numRef>
          </c:val>
        </c:ser>
        <c:ser>
          <c:idx val="4"/>
          <c:order val="4"/>
          <c:tx>
            <c:strRef>
              <c:f>'dados de quadros'!$T$577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C3300"/>
            </a:solidFill>
          </c:spPr>
          <c:cat>
            <c:strRef>
              <c:f>'dados de quadros'!$O$578:$O$583</c:f>
              <c:strCache>
                <c:ptCount val="6"/>
                <c:pt idx="0">
                  <c:v>ESF</c:v>
                </c:pt>
                <c:pt idx="1">
                  <c:v>GMP</c:v>
                </c:pt>
                <c:pt idx="2">
                  <c:v>GPM</c:v>
                </c:pt>
                <c:pt idx="3">
                  <c:v>LM</c:v>
                </c:pt>
                <c:pt idx="4">
                  <c:v>Membranosa</c:v>
                </c:pt>
                <c:pt idx="5">
                  <c:v>Nefropatia IgA</c:v>
                </c:pt>
              </c:strCache>
            </c:strRef>
          </c:cat>
          <c:val>
            <c:numRef>
              <c:f>'dados de quadros'!$T$578:$T$583</c:f>
              <c:numCache>
                <c:formatCode>General</c:formatCode>
                <c:ptCount val="6"/>
                <c:pt idx="0">
                  <c:v>36</c:v>
                </c:pt>
                <c:pt idx="1">
                  <c:v>12</c:v>
                </c:pt>
                <c:pt idx="2">
                  <c:v>10</c:v>
                </c:pt>
                <c:pt idx="3">
                  <c:v>20</c:v>
                </c:pt>
                <c:pt idx="4">
                  <c:v>31</c:v>
                </c:pt>
                <c:pt idx="5">
                  <c:v>19</c:v>
                </c:pt>
              </c:numCache>
            </c:numRef>
          </c:val>
        </c:ser>
        <c:ser>
          <c:idx val="5"/>
          <c:order val="5"/>
          <c:tx>
            <c:strRef>
              <c:f>'dados de quadros'!$U$577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'dados de quadros'!$O$578:$O$583</c:f>
              <c:strCache>
                <c:ptCount val="6"/>
                <c:pt idx="0">
                  <c:v>ESF</c:v>
                </c:pt>
                <c:pt idx="1">
                  <c:v>GMP</c:v>
                </c:pt>
                <c:pt idx="2">
                  <c:v>GPM</c:v>
                </c:pt>
                <c:pt idx="3">
                  <c:v>LM</c:v>
                </c:pt>
                <c:pt idx="4">
                  <c:v>Membranosa</c:v>
                </c:pt>
                <c:pt idx="5">
                  <c:v>Nefropatia IgA</c:v>
                </c:pt>
              </c:strCache>
            </c:strRef>
          </c:cat>
          <c:val>
            <c:numRef>
              <c:f>'dados de quadros'!$U$578:$U$583</c:f>
              <c:numCache>
                <c:formatCode>General</c:formatCode>
                <c:ptCount val="6"/>
                <c:pt idx="0">
                  <c:v>37</c:v>
                </c:pt>
                <c:pt idx="1">
                  <c:v>5</c:v>
                </c:pt>
                <c:pt idx="2">
                  <c:v>10</c:v>
                </c:pt>
                <c:pt idx="3">
                  <c:v>23</c:v>
                </c:pt>
                <c:pt idx="4">
                  <c:v>37</c:v>
                </c:pt>
                <c:pt idx="5">
                  <c:v>39</c:v>
                </c:pt>
              </c:numCache>
            </c:numRef>
          </c:val>
        </c:ser>
        <c:shape val="cylinder"/>
        <c:axId val="98666752"/>
        <c:axId val="98693120"/>
        <c:axId val="0"/>
      </c:bar3DChart>
      <c:catAx>
        <c:axId val="98666752"/>
        <c:scaling>
          <c:orientation val="minMax"/>
        </c:scaling>
        <c:axPos val="b"/>
        <c:numFmt formatCode="General" sourceLinked="1"/>
        <c:tickLblPos val="nextTo"/>
        <c:crossAx val="98693120"/>
        <c:crosses val="autoZero"/>
        <c:auto val="1"/>
        <c:lblAlgn val="ctr"/>
        <c:lblOffset val="100"/>
      </c:catAx>
      <c:valAx>
        <c:axId val="98693120"/>
        <c:scaling>
          <c:orientation val="minMax"/>
        </c:scaling>
        <c:axPos val="l"/>
        <c:majorGridlines/>
        <c:numFmt formatCode="General" sourceLinked="1"/>
        <c:tickLblPos val="nextTo"/>
        <c:crossAx val="9866675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'dados de quadros'!$S$594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FFFF00"/>
            </a:solidFill>
          </c:spPr>
          <c:dLbls>
            <c:delete val="1"/>
          </c:dLbls>
          <c:cat>
            <c:strRef>
              <c:f>'dados de quadros'!$R$596:$R$603</c:f>
              <c:strCache>
                <c:ptCount val="8"/>
                <c:pt idx="0">
                  <c:v>MI</c:v>
                </c:pt>
                <c:pt idx="1">
                  <c:v>Rim normal pela MO e pela IMF</c:v>
                </c:pt>
                <c:pt idx="2">
                  <c:v>GN  P Endo</c:v>
                </c:pt>
                <c:pt idx="3">
                  <c:v>Nefropatia Crónica</c:v>
                </c:pt>
                <c:pt idx="4">
                  <c:v>Lesão Mínima</c:v>
                </c:pt>
                <c:pt idx="5">
                  <c:v>Nefrite Lúpica</c:v>
                </c:pt>
                <c:pt idx="6">
                  <c:v>IgA </c:v>
                </c:pt>
                <c:pt idx="7">
                  <c:v>GN P Mesangial</c:v>
                </c:pt>
              </c:strCache>
            </c:strRef>
          </c:cat>
          <c:val>
            <c:numRef>
              <c:f>'dados de quadros'!$S$596:$S$603</c:f>
              <c:numCache>
                <c:formatCode>General</c:formatCode>
                <c:ptCount val="8"/>
                <c:pt idx="2">
                  <c:v>1</c:v>
                </c:pt>
                <c:pt idx="4">
                  <c:v>6</c:v>
                </c:pt>
                <c:pt idx="5">
                  <c:v>1</c:v>
                </c:pt>
                <c:pt idx="6">
                  <c:v>5</c:v>
                </c:pt>
                <c:pt idx="7">
                  <c:v>7</c:v>
                </c:pt>
              </c:numCache>
            </c:numRef>
          </c:val>
        </c:ser>
        <c:ser>
          <c:idx val="1"/>
          <c:order val="1"/>
          <c:tx>
            <c:strRef>
              <c:f>'dados de quadros'!$T$594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CC6600"/>
            </a:solidFill>
          </c:spPr>
          <c:dLbls>
            <c:delete val="1"/>
          </c:dLbls>
          <c:cat>
            <c:strRef>
              <c:f>'dados de quadros'!$R$596:$R$603</c:f>
              <c:strCache>
                <c:ptCount val="8"/>
                <c:pt idx="0">
                  <c:v>MI</c:v>
                </c:pt>
                <c:pt idx="1">
                  <c:v>Rim normal pela MO e pela IMF</c:v>
                </c:pt>
                <c:pt idx="2">
                  <c:v>GN  P Endo</c:v>
                </c:pt>
                <c:pt idx="3">
                  <c:v>Nefropatia Crónica</c:v>
                </c:pt>
                <c:pt idx="4">
                  <c:v>Lesão Mínima</c:v>
                </c:pt>
                <c:pt idx="5">
                  <c:v>Nefrite Lúpica</c:v>
                </c:pt>
                <c:pt idx="6">
                  <c:v>IgA </c:v>
                </c:pt>
                <c:pt idx="7">
                  <c:v>GN P Mesangial</c:v>
                </c:pt>
              </c:strCache>
            </c:strRef>
          </c:cat>
          <c:val>
            <c:numRef>
              <c:f>'dados de quadros'!$T$596:$T$603</c:f>
              <c:numCache>
                <c:formatCode>General</c:formatCode>
                <c:ptCount val="8"/>
                <c:pt idx="5">
                  <c:v>1</c:v>
                </c:pt>
                <c:pt idx="6">
                  <c:v>6</c:v>
                </c:pt>
                <c:pt idx="7">
                  <c:v>3</c:v>
                </c:pt>
              </c:numCache>
            </c:numRef>
          </c:val>
        </c:ser>
        <c:ser>
          <c:idx val="2"/>
          <c:order val="2"/>
          <c:tx>
            <c:strRef>
              <c:f>'dados de quadros'!$U$594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CC66"/>
            </a:solidFill>
          </c:spPr>
          <c:dLbls>
            <c:delete val="1"/>
          </c:dLbls>
          <c:cat>
            <c:strRef>
              <c:f>'dados de quadros'!$R$596:$R$603</c:f>
              <c:strCache>
                <c:ptCount val="8"/>
                <c:pt idx="0">
                  <c:v>MI</c:v>
                </c:pt>
                <c:pt idx="1">
                  <c:v>Rim normal pela MO e pela IMF</c:v>
                </c:pt>
                <c:pt idx="2">
                  <c:v>GN  P Endo</c:v>
                </c:pt>
                <c:pt idx="3">
                  <c:v>Nefropatia Crónica</c:v>
                </c:pt>
                <c:pt idx="4">
                  <c:v>Lesão Mínima</c:v>
                </c:pt>
                <c:pt idx="5">
                  <c:v>Nefrite Lúpica</c:v>
                </c:pt>
                <c:pt idx="6">
                  <c:v>IgA </c:v>
                </c:pt>
                <c:pt idx="7">
                  <c:v>GN P Mesangial</c:v>
                </c:pt>
              </c:strCache>
            </c:strRef>
          </c:cat>
          <c:val>
            <c:numRef>
              <c:f>'dados de quadros'!$U$596:$U$603</c:f>
              <c:numCache>
                <c:formatCode>General</c:formatCode>
                <c:ptCount val="8"/>
                <c:pt idx="2">
                  <c:v>1</c:v>
                </c:pt>
                <c:pt idx="4">
                  <c:v>4</c:v>
                </c:pt>
                <c:pt idx="5">
                  <c:v>2</c:v>
                </c:pt>
                <c:pt idx="6">
                  <c:v>8</c:v>
                </c:pt>
                <c:pt idx="7">
                  <c:v>5</c:v>
                </c:pt>
              </c:numCache>
            </c:numRef>
          </c:val>
        </c:ser>
        <c:ser>
          <c:idx val="3"/>
          <c:order val="3"/>
          <c:tx>
            <c:strRef>
              <c:f>'dados de quadros'!$V$594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C6E04"/>
            </a:solidFill>
          </c:spPr>
          <c:dLbls>
            <c:delete val="1"/>
          </c:dLbls>
          <c:cat>
            <c:strRef>
              <c:f>'dados de quadros'!$R$596:$R$603</c:f>
              <c:strCache>
                <c:ptCount val="8"/>
                <c:pt idx="0">
                  <c:v>MI</c:v>
                </c:pt>
                <c:pt idx="1">
                  <c:v>Rim normal pela MO e pela IMF</c:v>
                </c:pt>
                <c:pt idx="2">
                  <c:v>GN  P Endo</c:v>
                </c:pt>
                <c:pt idx="3">
                  <c:v>Nefropatia Crónica</c:v>
                </c:pt>
                <c:pt idx="4">
                  <c:v>Lesão Mínima</c:v>
                </c:pt>
                <c:pt idx="5">
                  <c:v>Nefrite Lúpica</c:v>
                </c:pt>
                <c:pt idx="6">
                  <c:v>IgA </c:v>
                </c:pt>
                <c:pt idx="7">
                  <c:v>GN P Mesangial</c:v>
                </c:pt>
              </c:strCache>
            </c:strRef>
          </c:cat>
          <c:val>
            <c:numRef>
              <c:f>'dados de quadros'!$V$596:$V$603</c:f>
              <c:numCache>
                <c:formatCode>General</c:formatCode>
                <c:ptCount val="8"/>
                <c:pt idx="2">
                  <c:v>1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7">
                  <c:v>7</c:v>
                </c:pt>
              </c:numCache>
            </c:numRef>
          </c:val>
        </c:ser>
        <c:ser>
          <c:idx val="4"/>
          <c:order val="4"/>
          <c:tx>
            <c:strRef>
              <c:f>'dados de quadros'!$W$594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993300"/>
            </a:solidFill>
          </c:spPr>
          <c:dLbls>
            <c:delete val="1"/>
          </c:dLbls>
          <c:cat>
            <c:strRef>
              <c:f>'dados de quadros'!$R$596:$R$603</c:f>
              <c:strCache>
                <c:ptCount val="8"/>
                <c:pt idx="0">
                  <c:v>MI</c:v>
                </c:pt>
                <c:pt idx="1">
                  <c:v>Rim normal pela MO e pela IMF</c:v>
                </c:pt>
                <c:pt idx="2">
                  <c:v>GN  P Endo</c:v>
                </c:pt>
                <c:pt idx="3">
                  <c:v>Nefropatia Crónica</c:v>
                </c:pt>
                <c:pt idx="4">
                  <c:v>Lesão Mínima</c:v>
                </c:pt>
                <c:pt idx="5">
                  <c:v>Nefrite Lúpica</c:v>
                </c:pt>
                <c:pt idx="6">
                  <c:v>IgA </c:v>
                </c:pt>
                <c:pt idx="7">
                  <c:v>GN P Mesangial</c:v>
                </c:pt>
              </c:strCache>
            </c:strRef>
          </c:cat>
          <c:val>
            <c:numRef>
              <c:f>'dados de quadros'!$W$596:$W$603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</c:numCache>
            </c:numRef>
          </c:val>
        </c:ser>
        <c:dLbls>
          <c:showVal val="1"/>
        </c:dLbls>
        <c:gapWidth val="75"/>
        <c:shape val="box"/>
        <c:axId val="98711808"/>
        <c:axId val="98729984"/>
        <c:axId val="0"/>
      </c:bar3DChart>
      <c:catAx>
        <c:axId val="9871180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 b="1"/>
            </a:pPr>
            <a:endParaRPr lang="pt-PT"/>
          </a:p>
        </c:txPr>
        <c:crossAx val="98729984"/>
        <c:crosses val="autoZero"/>
        <c:auto val="1"/>
        <c:lblAlgn val="ctr"/>
        <c:lblOffset val="100"/>
      </c:catAx>
      <c:valAx>
        <c:axId val="98729984"/>
        <c:scaling>
          <c:orientation val="minMax"/>
        </c:scaling>
        <c:axPos val="b"/>
        <c:numFmt formatCode="General" sourceLinked="1"/>
        <c:majorTickMark val="none"/>
        <c:tickLblPos val="nextTo"/>
        <c:crossAx val="9871180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 b="1"/>
          </a:pPr>
          <a:endParaRPr lang="pt-PT"/>
        </a:p>
      </c:txPr>
    </c:legend>
    <c:plotVisOnly val="1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v>2013</c:v>
          </c:tx>
          <c:spPr>
            <a:solidFill>
              <a:srgbClr val="0070C0"/>
            </a:solidFill>
          </c:spPr>
          <c:cat>
            <c:strRef>
              <c:f>'Registo 2013'!$AL$1708:$AL$1717</c:f>
              <c:strCache>
                <c:ptCount val="10"/>
                <c:pt idx="0">
                  <c:v>Glomerulonefrite proliferativa endocapilar</c:v>
                </c:pt>
                <c:pt idx="1">
                  <c:v>Glomerulonefrite proliferativa mesangial</c:v>
                </c:pt>
                <c:pt idx="2">
                  <c:v>Nefropatia crónica</c:v>
                </c:pt>
                <c:pt idx="3">
                  <c:v>Nefrite intersticial crónica</c:v>
                </c:pt>
                <c:pt idx="4">
                  <c:v>Membranosa</c:v>
                </c:pt>
                <c:pt idx="5">
                  <c:v>Nefropatia IgA - PSH</c:v>
                </c:pt>
                <c:pt idx="6">
                  <c:v>Esclerose segmentar e focal </c:v>
                </c:pt>
                <c:pt idx="7">
                  <c:v>Nefrite Lúpica</c:v>
                </c:pt>
                <c:pt idx="8">
                  <c:v>Nefropatia IgA</c:v>
                </c:pt>
                <c:pt idx="9">
                  <c:v>Lesão mínima</c:v>
                </c:pt>
              </c:strCache>
            </c:strRef>
          </c:cat>
          <c:val>
            <c:numRef>
              <c:f>'Registo 2013'!$AM$1708:$AM$1717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5</c:v>
                </c:pt>
                <c:pt idx="7">
                  <c:v>8</c:v>
                </c:pt>
                <c:pt idx="8">
                  <c:v>8</c:v>
                </c:pt>
                <c:pt idx="9">
                  <c:v>17</c:v>
                </c:pt>
              </c:numCache>
            </c:numRef>
          </c:val>
        </c:ser>
        <c:shape val="box"/>
        <c:axId val="98772864"/>
        <c:axId val="98774400"/>
        <c:axId val="0"/>
      </c:bar3DChart>
      <c:catAx>
        <c:axId val="98772864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>
                <a:latin typeface="Calibri" pitchFamily="34" charset="0"/>
              </a:defRPr>
            </a:pPr>
            <a:endParaRPr lang="pt-PT"/>
          </a:p>
        </c:txPr>
        <c:crossAx val="98774400"/>
        <c:crosses val="autoZero"/>
        <c:auto val="1"/>
        <c:lblAlgn val="ctr"/>
        <c:lblOffset val="100"/>
      </c:catAx>
      <c:valAx>
        <c:axId val="98774400"/>
        <c:scaling>
          <c:orientation val="minMax"/>
        </c:scaling>
        <c:axPos val="b"/>
        <c:majorGridlines/>
        <c:numFmt formatCode="General" sourceLinked="1"/>
        <c:tickLblPos val="nextTo"/>
        <c:crossAx val="9877286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'dados de quadros'!$A$45</c:f>
              <c:strCache>
                <c:ptCount val="1"/>
                <c:pt idx="0">
                  <c:v>Biópsias sem diagnóstico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4"/>
            <c:spPr>
              <a:solidFill>
                <a:srgbClr val="00B0F0"/>
              </a:solidFill>
            </c:spPr>
          </c:dPt>
          <c:cat>
            <c:numRef>
              <c:f>'dados de quadros'!$B$44:$F$44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'dados de quadros'!$B$45:$F$45</c:f>
              <c:numCache>
                <c:formatCode>General</c:formatCode>
                <c:ptCount val="5"/>
                <c:pt idx="0">
                  <c:v>21</c:v>
                </c:pt>
                <c:pt idx="1">
                  <c:v>44</c:v>
                </c:pt>
                <c:pt idx="2" formatCode="0">
                  <c:v>51</c:v>
                </c:pt>
                <c:pt idx="3">
                  <c:v>52</c:v>
                </c:pt>
                <c:pt idx="4">
                  <c:v>37</c:v>
                </c:pt>
              </c:numCache>
            </c:numRef>
          </c:val>
        </c:ser>
        <c:ser>
          <c:idx val="1"/>
          <c:order val="1"/>
          <c:tx>
            <c:strRef>
              <c:f>'dados de quadros'!$A$46</c:f>
              <c:strCache>
                <c:ptCount val="1"/>
                <c:pt idx="0">
                  <c:v>Biopsias com diagnóstico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4"/>
            <c:spPr>
              <a:solidFill>
                <a:srgbClr val="FFE613"/>
              </a:solidFill>
            </c:spPr>
          </c:dPt>
          <c:cat>
            <c:numRef>
              <c:f>'dados de quadros'!$B$44:$F$44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'dados de quadros'!$B$46:$F$46</c:f>
              <c:numCache>
                <c:formatCode>General</c:formatCode>
                <c:ptCount val="5"/>
                <c:pt idx="0">
                  <c:v>665</c:v>
                </c:pt>
                <c:pt idx="1">
                  <c:v>672</c:v>
                </c:pt>
                <c:pt idx="2">
                  <c:v>713</c:v>
                </c:pt>
                <c:pt idx="3">
                  <c:v>620</c:v>
                </c:pt>
                <c:pt idx="4">
                  <c:v>665</c:v>
                </c:pt>
              </c:numCache>
            </c:numRef>
          </c:val>
        </c:ser>
        <c:shape val="box"/>
        <c:axId val="125286656"/>
        <c:axId val="125292544"/>
        <c:axId val="0"/>
      </c:bar3DChart>
      <c:catAx>
        <c:axId val="1252866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pt-PT"/>
          </a:p>
        </c:txPr>
        <c:crossAx val="125292544"/>
        <c:crosses val="autoZero"/>
        <c:auto val="1"/>
        <c:lblAlgn val="ctr"/>
        <c:lblOffset val="100"/>
      </c:catAx>
      <c:valAx>
        <c:axId val="125292544"/>
        <c:scaling>
          <c:orientation val="minMax"/>
        </c:scaling>
        <c:axPos val="l"/>
        <c:majorGridlines/>
        <c:numFmt formatCode="General" sourceLinked="1"/>
        <c:tickLblPos val="nextTo"/>
        <c:crossAx val="12528665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 b="1">
              <a:latin typeface="Calibri" pitchFamily="34" charset="0"/>
            </a:defRPr>
          </a:pPr>
          <a:endParaRPr lang="pt-PT"/>
        </a:p>
      </c:txPr>
    </c:legend>
    <c:plotVisOnly val="1"/>
  </c:chart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'dados de quadros'!$S$617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996633"/>
            </a:solidFill>
          </c:spPr>
          <c:cat>
            <c:strRef>
              <c:f>'dados de quadros'!$R$618:$R$637</c:f>
              <c:strCache>
                <c:ptCount val="20"/>
                <c:pt idx="0">
                  <c:v>SAAF</c:v>
                </c:pt>
                <c:pt idx="1">
                  <c:v>Microangiopatia Trombótica</c:v>
                </c:pt>
                <c:pt idx="2">
                  <c:v>Poliarterite microscópica</c:v>
                </c:pt>
                <c:pt idx="3">
                  <c:v>Nefropatia do HIV</c:v>
                </c:pt>
                <c:pt idx="4">
                  <c:v>GN Crónica</c:v>
                </c:pt>
                <c:pt idx="5">
                  <c:v>GN Proliferativa endocapilar</c:v>
                </c:pt>
                <c:pt idx="6">
                  <c:v>Síndroma de Alport</c:v>
                </c:pt>
                <c:pt idx="7">
                  <c:v>Nefroang. hipertensiva</c:v>
                </c:pt>
                <c:pt idx="8">
                  <c:v>Nefrite intersticial aguda</c:v>
                </c:pt>
                <c:pt idx="9">
                  <c:v>Necrose tubular aguda</c:v>
                </c:pt>
                <c:pt idx="10">
                  <c:v>GN Membranoproliferativa </c:v>
                </c:pt>
                <c:pt idx="11">
                  <c:v>Nefrite intersticial crónica</c:v>
                </c:pt>
                <c:pt idx="12">
                  <c:v>Amiloidose</c:v>
                </c:pt>
                <c:pt idx="13">
                  <c:v>Nefropatia diabética</c:v>
                </c:pt>
                <c:pt idx="14">
                  <c:v>Lesão mínima</c:v>
                </c:pt>
                <c:pt idx="15">
                  <c:v>GN Proliferativa mesangial</c:v>
                </c:pt>
                <c:pt idx="16">
                  <c:v>Membranosa</c:v>
                </c:pt>
                <c:pt idx="17">
                  <c:v>ESF</c:v>
                </c:pt>
                <c:pt idx="18">
                  <c:v>Nefrite Lúpica</c:v>
                </c:pt>
                <c:pt idx="19">
                  <c:v>Nefropatia IgA</c:v>
                </c:pt>
              </c:strCache>
            </c:strRef>
          </c:cat>
          <c:val>
            <c:numRef>
              <c:f>'dados de quadros'!$S$618:$S$637</c:f>
              <c:numCache>
                <c:formatCode>General</c:formatCode>
                <c:ptCount val="20"/>
                <c:pt idx="10">
                  <c:v>37</c:v>
                </c:pt>
                <c:pt idx="12">
                  <c:v>32</c:v>
                </c:pt>
                <c:pt idx="14">
                  <c:v>30</c:v>
                </c:pt>
                <c:pt idx="15">
                  <c:v>37</c:v>
                </c:pt>
                <c:pt idx="16">
                  <c:v>42</c:v>
                </c:pt>
                <c:pt idx="17">
                  <c:v>44</c:v>
                </c:pt>
                <c:pt idx="18">
                  <c:v>72</c:v>
                </c:pt>
                <c:pt idx="19">
                  <c:v>91</c:v>
                </c:pt>
              </c:numCache>
            </c:numRef>
          </c:val>
        </c:ser>
        <c:ser>
          <c:idx val="1"/>
          <c:order val="1"/>
          <c:tx>
            <c:strRef>
              <c:f>'dados de quadros'!$T$617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C6E04"/>
            </a:solidFill>
          </c:spPr>
          <c:cat>
            <c:strRef>
              <c:f>'dados de quadros'!$R$618:$R$637</c:f>
              <c:strCache>
                <c:ptCount val="20"/>
                <c:pt idx="0">
                  <c:v>SAAF</c:v>
                </c:pt>
                <c:pt idx="1">
                  <c:v>Microangiopatia Trombótica</c:v>
                </c:pt>
                <c:pt idx="2">
                  <c:v>Poliarterite microscópica</c:v>
                </c:pt>
                <c:pt idx="3">
                  <c:v>Nefropatia do HIV</c:v>
                </c:pt>
                <c:pt idx="4">
                  <c:v>GN Crónica</c:v>
                </c:pt>
                <c:pt idx="5">
                  <c:v>GN Proliferativa endocapilar</c:v>
                </c:pt>
                <c:pt idx="6">
                  <c:v>Síndroma de Alport</c:v>
                </c:pt>
                <c:pt idx="7">
                  <c:v>Nefroang. hipertensiva</c:v>
                </c:pt>
                <c:pt idx="8">
                  <c:v>Nefrite intersticial aguda</c:v>
                </c:pt>
                <c:pt idx="9">
                  <c:v>Necrose tubular aguda</c:v>
                </c:pt>
                <c:pt idx="10">
                  <c:v>GN Membranoproliferativa </c:v>
                </c:pt>
                <c:pt idx="11">
                  <c:v>Nefrite intersticial crónica</c:v>
                </c:pt>
                <c:pt idx="12">
                  <c:v>Amiloidose</c:v>
                </c:pt>
                <c:pt idx="13">
                  <c:v>Nefropatia diabética</c:v>
                </c:pt>
                <c:pt idx="14">
                  <c:v>Lesão mínima</c:v>
                </c:pt>
                <c:pt idx="15">
                  <c:v>GN Proliferativa mesangial</c:v>
                </c:pt>
                <c:pt idx="16">
                  <c:v>Membranosa</c:v>
                </c:pt>
                <c:pt idx="17">
                  <c:v>ESF</c:v>
                </c:pt>
                <c:pt idx="18">
                  <c:v>Nefrite Lúpica</c:v>
                </c:pt>
                <c:pt idx="19">
                  <c:v>Nefropatia IgA</c:v>
                </c:pt>
              </c:strCache>
            </c:strRef>
          </c:cat>
          <c:val>
            <c:numRef>
              <c:f>'dados de quadros'!$T$618:$T$637</c:f>
              <c:numCache>
                <c:formatCode>General</c:formatCode>
                <c:ptCount val="20"/>
                <c:pt idx="1">
                  <c:v>5</c:v>
                </c:pt>
                <c:pt idx="2">
                  <c:v>4</c:v>
                </c:pt>
                <c:pt idx="3">
                  <c:v>1</c:v>
                </c:pt>
                <c:pt idx="4">
                  <c:v>23</c:v>
                </c:pt>
                <c:pt idx="5">
                  <c:v>1</c:v>
                </c:pt>
                <c:pt idx="6">
                  <c:v>3</c:v>
                </c:pt>
                <c:pt idx="7">
                  <c:v>14</c:v>
                </c:pt>
                <c:pt idx="8">
                  <c:v>1</c:v>
                </c:pt>
                <c:pt idx="9">
                  <c:v>7</c:v>
                </c:pt>
                <c:pt idx="10">
                  <c:v>9</c:v>
                </c:pt>
                <c:pt idx="11">
                  <c:v>10</c:v>
                </c:pt>
                <c:pt idx="12">
                  <c:v>7</c:v>
                </c:pt>
                <c:pt idx="13">
                  <c:v>8</c:v>
                </c:pt>
                <c:pt idx="14">
                  <c:v>18</c:v>
                </c:pt>
                <c:pt idx="15">
                  <c:v>27</c:v>
                </c:pt>
                <c:pt idx="16">
                  <c:v>35</c:v>
                </c:pt>
                <c:pt idx="17">
                  <c:v>44</c:v>
                </c:pt>
                <c:pt idx="18">
                  <c:v>86</c:v>
                </c:pt>
                <c:pt idx="19">
                  <c:v>67</c:v>
                </c:pt>
              </c:numCache>
            </c:numRef>
          </c:val>
        </c:ser>
        <c:ser>
          <c:idx val="2"/>
          <c:order val="2"/>
          <c:tx>
            <c:strRef>
              <c:f>'dados de quadros'!$U$617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FF99"/>
            </a:solidFill>
          </c:spPr>
          <c:cat>
            <c:strRef>
              <c:f>'dados de quadros'!$R$618:$R$637</c:f>
              <c:strCache>
                <c:ptCount val="20"/>
                <c:pt idx="0">
                  <c:v>SAAF</c:v>
                </c:pt>
                <c:pt idx="1">
                  <c:v>Microangiopatia Trombótica</c:v>
                </c:pt>
                <c:pt idx="2">
                  <c:v>Poliarterite microscópica</c:v>
                </c:pt>
                <c:pt idx="3">
                  <c:v>Nefropatia do HIV</c:v>
                </c:pt>
                <c:pt idx="4">
                  <c:v>GN Crónica</c:v>
                </c:pt>
                <c:pt idx="5">
                  <c:v>GN Proliferativa endocapilar</c:v>
                </c:pt>
                <c:pt idx="6">
                  <c:v>Síndroma de Alport</c:v>
                </c:pt>
                <c:pt idx="7">
                  <c:v>Nefroang. hipertensiva</c:v>
                </c:pt>
                <c:pt idx="8">
                  <c:v>Nefrite intersticial aguda</c:v>
                </c:pt>
                <c:pt idx="9">
                  <c:v>Necrose tubular aguda</c:v>
                </c:pt>
                <c:pt idx="10">
                  <c:v>GN Membranoproliferativa </c:v>
                </c:pt>
                <c:pt idx="11">
                  <c:v>Nefrite intersticial crónica</c:v>
                </c:pt>
                <c:pt idx="12">
                  <c:v>Amiloidose</c:v>
                </c:pt>
                <c:pt idx="13">
                  <c:v>Nefropatia diabética</c:v>
                </c:pt>
                <c:pt idx="14">
                  <c:v>Lesão mínima</c:v>
                </c:pt>
                <c:pt idx="15">
                  <c:v>GN Proliferativa mesangial</c:v>
                </c:pt>
                <c:pt idx="16">
                  <c:v>Membranosa</c:v>
                </c:pt>
                <c:pt idx="17">
                  <c:v>ESF</c:v>
                </c:pt>
                <c:pt idx="18">
                  <c:v>Nefrite Lúpica</c:v>
                </c:pt>
                <c:pt idx="19">
                  <c:v>Nefropatia IgA</c:v>
                </c:pt>
              </c:strCache>
            </c:strRef>
          </c:cat>
          <c:val>
            <c:numRef>
              <c:f>'dados de quadros'!$U$618:$U$637</c:f>
              <c:numCache>
                <c:formatCode>General</c:formatCode>
                <c:ptCount val="20"/>
                <c:pt idx="1">
                  <c:v>2</c:v>
                </c:pt>
                <c:pt idx="2">
                  <c:v>8</c:v>
                </c:pt>
                <c:pt idx="3">
                  <c:v>2</c:v>
                </c:pt>
                <c:pt idx="4">
                  <c:v>7</c:v>
                </c:pt>
                <c:pt idx="5">
                  <c:v>1</c:v>
                </c:pt>
                <c:pt idx="6">
                  <c:v>1</c:v>
                </c:pt>
                <c:pt idx="7">
                  <c:v>21</c:v>
                </c:pt>
                <c:pt idx="8">
                  <c:v>1</c:v>
                </c:pt>
                <c:pt idx="9">
                  <c:v>1</c:v>
                </c:pt>
                <c:pt idx="10">
                  <c:v>20</c:v>
                </c:pt>
                <c:pt idx="11">
                  <c:v>23</c:v>
                </c:pt>
                <c:pt idx="12">
                  <c:v>13</c:v>
                </c:pt>
                <c:pt idx="13">
                  <c:v>14</c:v>
                </c:pt>
                <c:pt idx="14">
                  <c:v>22</c:v>
                </c:pt>
                <c:pt idx="15">
                  <c:v>16</c:v>
                </c:pt>
                <c:pt idx="16">
                  <c:v>40</c:v>
                </c:pt>
                <c:pt idx="17">
                  <c:v>46</c:v>
                </c:pt>
                <c:pt idx="18">
                  <c:v>59</c:v>
                </c:pt>
                <c:pt idx="19">
                  <c:v>64</c:v>
                </c:pt>
              </c:numCache>
            </c:numRef>
          </c:val>
        </c:ser>
        <c:ser>
          <c:idx val="3"/>
          <c:order val="3"/>
          <c:tx>
            <c:strRef>
              <c:f>'dados de quadros'!$V$617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CC00"/>
            </a:solidFill>
          </c:spPr>
          <c:cat>
            <c:strRef>
              <c:f>'dados de quadros'!$R$618:$R$637</c:f>
              <c:strCache>
                <c:ptCount val="20"/>
                <c:pt idx="0">
                  <c:v>SAAF</c:v>
                </c:pt>
                <c:pt idx="1">
                  <c:v>Microangiopatia Trombótica</c:v>
                </c:pt>
                <c:pt idx="2">
                  <c:v>Poliarterite microscópica</c:v>
                </c:pt>
                <c:pt idx="3">
                  <c:v>Nefropatia do HIV</c:v>
                </c:pt>
                <c:pt idx="4">
                  <c:v>GN Crónica</c:v>
                </c:pt>
                <c:pt idx="5">
                  <c:v>GN Proliferativa endocapilar</c:v>
                </c:pt>
                <c:pt idx="6">
                  <c:v>Síndroma de Alport</c:v>
                </c:pt>
                <c:pt idx="7">
                  <c:v>Nefroang. hipertensiva</c:v>
                </c:pt>
                <c:pt idx="8">
                  <c:v>Nefrite intersticial aguda</c:v>
                </c:pt>
                <c:pt idx="9">
                  <c:v>Necrose tubular aguda</c:v>
                </c:pt>
                <c:pt idx="10">
                  <c:v>GN Membranoproliferativa </c:v>
                </c:pt>
                <c:pt idx="11">
                  <c:v>Nefrite intersticial crónica</c:v>
                </c:pt>
                <c:pt idx="12">
                  <c:v>Amiloidose</c:v>
                </c:pt>
                <c:pt idx="13">
                  <c:v>Nefropatia diabética</c:v>
                </c:pt>
                <c:pt idx="14">
                  <c:v>Lesão mínima</c:v>
                </c:pt>
                <c:pt idx="15">
                  <c:v>GN Proliferativa mesangial</c:v>
                </c:pt>
                <c:pt idx="16">
                  <c:v>Membranosa</c:v>
                </c:pt>
                <c:pt idx="17">
                  <c:v>ESF</c:v>
                </c:pt>
                <c:pt idx="18">
                  <c:v>Nefrite Lúpica</c:v>
                </c:pt>
                <c:pt idx="19">
                  <c:v>Nefropatia IgA</c:v>
                </c:pt>
              </c:strCache>
            </c:strRef>
          </c:cat>
          <c:val>
            <c:numRef>
              <c:f>'dados de quadros'!$V$618:$V$637</c:f>
              <c:numCache>
                <c:formatCode>General</c:formatCode>
                <c:ptCount val="20"/>
                <c:pt idx="0">
                  <c:v>4</c:v>
                </c:pt>
                <c:pt idx="1">
                  <c:v>6</c:v>
                </c:pt>
                <c:pt idx="2">
                  <c:v>7</c:v>
                </c:pt>
                <c:pt idx="3">
                  <c:v>4</c:v>
                </c:pt>
                <c:pt idx="4">
                  <c:v>7</c:v>
                </c:pt>
                <c:pt idx="5">
                  <c:v>7</c:v>
                </c:pt>
                <c:pt idx="6">
                  <c:v>4</c:v>
                </c:pt>
                <c:pt idx="7">
                  <c:v>7</c:v>
                </c:pt>
                <c:pt idx="8">
                  <c:v>8</c:v>
                </c:pt>
                <c:pt idx="9">
                  <c:v>4</c:v>
                </c:pt>
                <c:pt idx="10">
                  <c:v>9</c:v>
                </c:pt>
                <c:pt idx="11">
                  <c:v>11</c:v>
                </c:pt>
                <c:pt idx="12">
                  <c:v>15</c:v>
                </c:pt>
                <c:pt idx="13">
                  <c:v>20</c:v>
                </c:pt>
                <c:pt idx="14">
                  <c:v>17</c:v>
                </c:pt>
                <c:pt idx="15">
                  <c:v>22</c:v>
                </c:pt>
                <c:pt idx="16">
                  <c:v>38</c:v>
                </c:pt>
                <c:pt idx="17">
                  <c:v>44</c:v>
                </c:pt>
                <c:pt idx="18">
                  <c:v>77</c:v>
                </c:pt>
                <c:pt idx="19">
                  <c:v>75</c:v>
                </c:pt>
              </c:numCache>
            </c:numRef>
          </c:val>
        </c:ser>
        <c:ser>
          <c:idx val="4"/>
          <c:order val="4"/>
          <c:tx>
            <c:strRef>
              <c:f>'dados de quadros'!$W$617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993300"/>
            </a:solidFill>
          </c:spPr>
          <c:cat>
            <c:strRef>
              <c:f>'dados de quadros'!$R$618:$R$637</c:f>
              <c:strCache>
                <c:ptCount val="20"/>
                <c:pt idx="0">
                  <c:v>SAAF</c:v>
                </c:pt>
                <c:pt idx="1">
                  <c:v>Microangiopatia Trombótica</c:v>
                </c:pt>
                <c:pt idx="2">
                  <c:v>Poliarterite microscópica</c:v>
                </c:pt>
                <c:pt idx="3">
                  <c:v>Nefropatia do HIV</c:v>
                </c:pt>
                <c:pt idx="4">
                  <c:v>GN Crónica</c:v>
                </c:pt>
                <c:pt idx="5">
                  <c:v>GN Proliferativa endocapilar</c:v>
                </c:pt>
                <c:pt idx="6">
                  <c:v>Síndroma de Alport</c:v>
                </c:pt>
                <c:pt idx="7">
                  <c:v>Nefroang. hipertensiva</c:v>
                </c:pt>
                <c:pt idx="8">
                  <c:v>Nefrite intersticial aguda</c:v>
                </c:pt>
                <c:pt idx="9">
                  <c:v>Necrose tubular aguda</c:v>
                </c:pt>
                <c:pt idx="10">
                  <c:v>GN Membranoproliferativa </c:v>
                </c:pt>
                <c:pt idx="11">
                  <c:v>Nefrite intersticial crónica</c:v>
                </c:pt>
                <c:pt idx="12">
                  <c:v>Amiloidose</c:v>
                </c:pt>
                <c:pt idx="13">
                  <c:v>Nefropatia diabética</c:v>
                </c:pt>
                <c:pt idx="14">
                  <c:v>Lesão mínima</c:v>
                </c:pt>
                <c:pt idx="15">
                  <c:v>GN Proliferativa mesangial</c:v>
                </c:pt>
                <c:pt idx="16">
                  <c:v>Membranosa</c:v>
                </c:pt>
                <c:pt idx="17">
                  <c:v>ESF</c:v>
                </c:pt>
                <c:pt idx="18">
                  <c:v>Nefrite Lúpica</c:v>
                </c:pt>
                <c:pt idx="19">
                  <c:v>Nefropatia IgA</c:v>
                </c:pt>
              </c:strCache>
            </c:strRef>
          </c:cat>
          <c:val>
            <c:numRef>
              <c:f>'dados de quadros'!$W$618:$W$637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6</c:v>
                </c:pt>
                <c:pt idx="5">
                  <c:v>9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12</c:v>
                </c:pt>
                <c:pt idx="10">
                  <c:v>14</c:v>
                </c:pt>
                <c:pt idx="11">
                  <c:v>15</c:v>
                </c:pt>
                <c:pt idx="12">
                  <c:v>19</c:v>
                </c:pt>
                <c:pt idx="13">
                  <c:v>21</c:v>
                </c:pt>
                <c:pt idx="14">
                  <c:v>22</c:v>
                </c:pt>
                <c:pt idx="15">
                  <c:v>26</c:v>
                </c:pt>
                <c:pt idx="16">
                  <c:v>30</c:v>
                </c:pt>
                <c:pt idx="17">
                  <c:v>62</c:v>
                </c:pt>
                <c:pt idx="18">
                  <c:v>70</c:v>
                </c:pt>
                <c:pt idx="19">
                  <c:v>87</c:v>
                </c:pt>
              </c:numCache>
            </c:numRef>
          </c:val>
        </c:ser>
        <c:shape val="box"/>
        <c:axId val="98822400"/>
        <c:axId val="98828288"/>
        <c:axId val="0"/>
      </c:bar3DChart>
      <c:catAx>
        <c:axId val="9882240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pt-PT"/>
          </a:p>
        </c:txPr>
        <c:crossAx val="98828288"/>
        <c:crosses val="autoZero"/>
        <c:auto val="1"/>
        <c:lblAlgn val="ctr"/>
        <c:lblOffset val="100"/>
      </c:catAx>
      <c:valAx>
        <c:axId val="98828288"/>
        <c:scaling>
          <c:orientation val="minMax"/>
        </c:scaling>
        <c:axPos val="b"/>
        <c:majorGridlines/>
        <c:numFmt formatCode="General" sourceLinked="1"/>
        <c:tickLblPos val="nextTo"/>
        <c:crossAx val="9882240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 b="1"/>
          </a:pPr>
          <a:endParaRPr lang="pt-PT"/>
        </a:p>
      </c:txPr>
    </c:legend>
    <c:plotVisOnly val="1"/>
  </c:chart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spPr>
            <a:solidFill>
              <a:schemeClr val="accent2"/>
            </a:solidFill>
          </c:spPr>
          <c:cat>
            <c:strRef>
              <c:f>'Registo 2013'!$AL$1752:$AL$1764</c:f>
              <c:strCache>
                <c:ptCount val="13"/>
                <c:pt idx="0">
                  <c:v>Glomerulonefrite crónica</c:v>
                </c:pt>
                <c:pt idx="1">
                  <c:v>Necrose tubular aguda</c:v>
                </c:pt>
                <c:pt idx="2">
                  <c:v>Nefropatia crónica</c:v>
                </c:pt>
                <c:pt idx="3">
                  <c:v>Lesão mínima</c:v>
                </c:pt>
                <c:pt idx="4">
                  <c:v>Nefroangioesclerose hipertensiva</c:v>
                </c:pt>
                <c:pt idx="5">
                  <c:v>Amiloidose</c:v>
                </c:pt>
                <c:pt idx="6">
                  <c:v>Nefrite intersticial crónica</c:v>
                </c:pt>
                <c:pt idx="7">
                  <c:v>Glomerulonefrite proliferativa mesangial</c:v>
                </c:pt>
                <c:pt idx="8">
                  <c:v>Membranosa</c:v>
                </c:pt>
                <c:pt idx="9">
                  <c:v>Nefropatia diabética</c:v>
                </c:pt>
                <c:pt idx="10">
                  <c:v>Esclerose segmentar e focal </c:v>
                </c:pt>
                <c:pt idx="11">
                  <c:v>Nefrite Lúpica</c:v>
                </c:pt>
                <c:pt idx="12">
                  <c:v>Nefropatia IgA</c:v>
                </c:pt>
              </c:strCache>
            </c:strRef>
          </c:cat>
          <c:val>
            <c:numRef>
              <c:f>'Registo 2013'!$AM$1752:$AM$1764</c:f>
              <c:numCache>
                <c:formatCode>General</c:formatCode>
                <c:ptCount val="13"/>
                <c:pt idx="0">
                  <c:v>11</c:v>
                </c:pt>
                <c:pt idx="1">
                  <c:v>12</c:v>
                </c:pt>
                <c:pt idx="2">
                  <c:v>12</c:v>
                </c:pt>
                <c:pt idx="3">
                  <c:v>16</c:v>
                </c:pt>
                <c:pt idx="4">
                  <c:v>17</c:v>
                </c:pt>
                <c:pt idx="5">
                  <c:v>19</c:v>
                </c:pt>
                <c:pt idx="6">
                  <c:v>24</c:v>
                </c:pt>
                <c:pt idx="7">
                  <c:v>27</c:v>
                </c:pt>
                <c:pt idx="8">
                  <c:v>33</c:v>
                </c:pt>
                <c:pt idx="9">
                  <c:v>34</c:v>
                </c:pt>
                <c:pt idx="10">
                  <c:v>57</c:v>
                </c:pt>
                <c:pt idx="11">
                  <c:v>91</c:v>
                </c:pt>
                <c:pt idx="12">
                  <c:v>107</c:v>
                </c:pt>
              </c:numCache>
            </c:numRef>
          </c:val>
        </c:ser>
        <c:shape val="box"/>
        <c:axId val="98852864"/>
        <c:axId val="98854400"/>
        <c:axId val="0"/>
      </c:bar3DChart>
      <c:catAx>
        <c:axId val="9885286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latin typeface="Calibri" pitchFamily="34" charset="0"/>
              </a:defRPr>
            </a:pPr>
            <a:endParaRPr lang="pt-PT"/>
          </a:p>
        </c:txPr>
        <c:crossAx val="98854400"/>
        <c:crosses val="autoZero"/>
        <c:auto val="1"/>
        <c:lblAlgn val="ctr"/>
        <c:lblOffset val="100"/>
      </c:catAx>
      <c:valAx>
        <c:axId val="98854400"/>
        <c:scaling>
          <c:orientation val="minMax"/>
        </c:scaling>
        <c:axPos val="b"/>
        <c:majorGridlines/>
        <c:numFmt formatCode="General" sourceLinked="1"/>
        <c:tickLblPos val="nextTo"/>
        <c:crossAx val="98852864"/>
        <c:crosses val="autoZero"/>
        <c:crossBetween val="between"/>
      </c:valAx>
    </c:plotArea>
    <c:plotVisOnly val="1"/>
  </c:chart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'dados de quadros'!$S$639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'dados de quadros'!$R$640:$R$654</c:f>
              <c:strCache>
                <c:ptCount val="15"/>
                <c:pt idx="0">
                  <c:v>Nefrite intersticial aguda</c:v>
                </c:pt>
                <c:pt idx="1">
                  <c:v>Nefrite Lúpica </c:v>
                </c:pt>
                <c:pt idx="2">
                  <c:v>Rim de Mieloma</c:v>
                </c:pt>
                <c:pt idx="3">
                  <c:v>GN Proliferativa endocapilar</c:v>
                </c:pt>
                <c:pt idx="4">
                  <c:v>Necrose tubular aguda</c:v>
                </c:pt>
                <c:pt idx="5">
                  <c:v>Nefroang. hipertensiva</c:v>
                </c:pt>
                <c:pt idx="6">
                  <c:v>Nefrite intersticial crónica</c:v>
                </c:pt>
                <c:pt idx="7">
                  <c:v>Nefropatia IgA</c:v>
                </c:pt>
                <c:pt idx="8">
                  <c:v>GN Crónica</c:v>
                </c:pt>
                <c:pt idx="9">
                  <c:v>Lesão mínima</c:v>
                </c:pt>
                <c:pt idx="10">
                  <c:v>Poliarterite microscópica</c:v>
                </c:pt>
                <c:pt idx="11">
                  <c:v>ESF</c:v>
                </c:pt>
                <c:pt idx="12">
                  <c:v>Nefropatia diabética</c:v>
                </c:pt>
                <c:pt idx="13">
                  <c:v>Amiloidose</c:v>
                </c:pt>
                <c:pt idx="14">
                  <c:v>Membranosa</c:v>
                </c:pt>
              </c:strCache>
            </c:strRef>
          </c:cat>
          <c:val>
            <c:numRef>
              <c:f>'dados de quadros'!$S$640:$S$654</c:f>
              <c:numCache>
                <c:formatCode>General</c:formatCode>
                <c:ptCount val="15"/>
                <c:pt idx="0">
                  <c:v>4</c:v>
                </c:pt>
                <c:pt idx="1">
                  <c:v>3</c:v>
                </c:pt>
                <c:pt idx="2">
                  <c:v>10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3</c:v>
                </c:pt>
                <c:pt idx="8">
                  <c:v>7</c:v>
                </c:pt>
                <c:pt idx="9">
                  <c:v>5</c:v>
                </c:pt>
                <c:pt idx="10">
                  <c:v>10</c:v>
                </c:pt>
                <c:pt idx="11">
                  <c:v>5</c:v>
                </c:pt>
                <c:pt idx="12">
                  <c:v>6</c:v>
                </c:pt>
                <c:pt idx="13">
                  <c:v>13</c:v>
                </c:pt>
                <c:pt idx="14">
                  <c:v>11</c:v>
                </c:pt>
              </c:numCache>
            </c:numRef>
          </c:val>
        </c:ser>
        <c:ser>
          <c:idx val="1"/>
          <c:order val="1"/>
          <c:tx>
            <c:strRef>
              <c:f>'dados de quadros'!$T$639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CC6600"/>
            </a:solidFill>
          </c:spPr>
          <c:cat>
            <c:strRef>
              <c:f>'dados de quadros'!$R$640:$R$654</c:f>
              <c:strCache>
                <c:ptCount val="15"/>
                <c:pt idx="0">
                  <c:v>Nefrite intersticial aguda</c:v>
                </c:pt>
                <c:pt idx="1">
                  <c:v>Nefrite Lúpica </c:v>
                </c:pt>
                <c:pt idx="2">
                  <c:v>Rim de Mieloma</c:v>
                </c:pt>
                <c:pt idx="3">
                  <c:v>GN Proliferativa endocapilar</c:v>
                </c:pt>
                <c:pt idx="4">
                  <c:v>Necrose tubular aguda</c:v>
                </c:pt>
                <c:pt idx="5">
                  <c:v>Nefroang. hipertensiva</c:v>
                </c:pt>
                <c:pt idx="6">
                  <c:v>Nefrite intersticial crónica</c:v>
                </c:pt>
                <c:pt idx="7">
                  <c:v>Nefropatia IgA</c:v>
                </c:pt>
                <c:pt idx="8">
                  <c:v>GN Crónica</c:v>
                </c:pt>
                <c:pt idx="9">
                  <c:v>Lesão mínima</c:v>
                </c:pt>
                <c:pt idx="10">
                  <c:v>Poliarterite microscópica</c:v>
                </c:pt>
                <c:pt idx="11">
                  <c:v>ESF</c:v>
                </c:pt>
                <c:pt idx="12">
                  <c:v>Nefropatia diabética</c:v>
                </c:pt>
                <c:pt idx="13">
                  <c:v>Amiloidose</c:v>
                </c:pt>
                <c:pt idx="14">
                  <c:v>Membranosa</c:v>
                </c:pt>
              </c:strCache>
            </c:strRef>
          </c:cat>
          <c:val>
            <c:numRef>
              <c:f>'dados de quadros'!$T$640:$T$654</c:f>
              <c:numCache>
                <c:formatCode>General</c:formatCode>
                <c:ptCount val="15"/>
                <c:pt idx="0">
                  <c:v>5</c:v>
                </c:pt>
                <c:pt idx="1">
                  <c:v>1</c:v>
                </c:pt>
                <c:pt idx="2">
                  <c:v>7</c:v>
                </c:pt>
                <c:pt idx="3">
                  <c:v>3</c:v>
                </c:pt>
                <c:pt idx="4">
                  <c:v>6</c:v>
                </c:pt>
                <c:pt idx="5">
                  <c:v>6</c:v>
                </c:pt>
                <c:pt idx="6">
                  <c:v>8</c:v>
                </c:pt>
                <c:pt idx="7">
                  <c:v>4</c:v>
                </c:pt>
                <c:pt idx="8">
                  <c:v>7</c:v>
                </c:pt>
                <c:pt idx="9">
                  <c:v>1</c:v>
                </c:pt>
                <c:pt idx="10">
                  <c:v>8</c:v>
                </c:pt>
                <c:pt idx="11">
                  <c:v>6</c:v>
                </c:pt>
                <c:pt idx="12">
                  <c:v>9</c:v>
                </c:pt>
                <c:pt idx="13">
                  <c:v>7</c:v>
                </c:pt>
                <c:pt idx="14">
                  <c:v>19</c:v>
                </c:pt>
              </c:numCache>
            </c:numRef>
          </c:val>
        </c:ser>
        <c:ser>
          <c:idx val="2"/>
          <c:order val="2"/>
          <c:tx>
            <c:strRef>
              <c:f>'dados de quadros'!$U$639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CC66"/>
            </a:solidFill>
          </c:spPr>
          <c:cat>
            <c:strRef>
              <c:f>'dados de quadros'!$R$640:$R$654</c:f>
              <c:strCache>
                <c:ptCount val="15"/>
                <c:pt idx="0">
                  <c:v>Nefrite intersticial aguda</c:v>
                </c:pt>
                <c:pt idx="1">
                  <c:v>Nefrite Lúpica </c:v>
                </c:pt>
                <c:pt idx="2">
                  <c:v>Rim de Mieloma</c:v>
                </c:pt>
                <c:pt idx="3">
                  <c:v>GN Proliferativa endocapilar</c:v>
                </c:pt>
                <c:pt idx="4">
                  <c:v>Necrose tubular aguda</c:v>
                </c:pt>
                <c:pt idx="5">
                  <c:v>Nefroang. hipertensiva</c:v>
                </c:pt>
                <c:pt idx="6">
                  <c:v>Nefrite intersticial crónica</c:v>
                </c:pt>
                <c:pt idx="7">
                  <c:v>Nefropatia IgA</c:v>
                </c:pt>
                <c:pt idx="8">
                  <c:v>GN Crónica</c:v>
                </c:pt>
                <c:pt idx="9">
                  <c:v>Lesão mínima</c:v>
                </c:pt>
                <c:pt idx="10">
                  <c:v>Poliarterite microscópica</c:v>
                </c:pt>
                <c:pt idx="11">
                  <c:v>ESF</c:v>
                </c:pt>
                <c:pt idx="12">
                  <c:v>Nefropatia diabética</c:v>
                </c:pt>
                <c:pt idx="13">
                  <c:v>Amiloidose</c:v>
                </c:pt>
                <c:pt idx="14">
                  <c:v>Membranosa</c:v>
                </c:pt>
              </c:strCache>
            </c:strRef>
          </c:cat>
          <c:val>
            <c:numRef>
              <c:f>'dados de quadros'!$U$640:$U$654</c:f>
              <c:numCache>
                <c:formatCode>General</c:formatCode>
                <c:ptCount val="15"/>
                <c:pt idx="0">
                  <c:v>3</c:v>
                </c:pt>
                <c:pt idx="1">
                  <c:v>4</c:v>
                </c:pt>
                <c:pt idx="2">
                  <c:v>8</c:v>
                </c:pt>
                <c:pt idx="3">
                  <c:v>2</c:v>
                </c:pt>
                <c:pt idx="4">
                  <c:v>8</c:v>
                </c:pt>
                <c:pt idx="5">
                  <c:v>6</c:v>
                </c:pt>
                <c:pt idx="6">
                  <c:v>14</c:v>
                </c:pt>
                <c:pt idx="7">
                  <c:v>8</c:v>
                </c:pt>
                <c:pt idx="8">
                  <c:v>5</c:v>
                </c:pt>
                <c:pt idx="9">
                  <c:v>5</c:v>
                </c:pt>
                <c:pt idx="10">
                  <c:v>7</c:v>
                </c:pt>
                <c:pt idx="11">
                  <c:v>6</c:v>
                </c:pt>
                <c:pt idx="12">
                  <c:v>12</c:v>
                </c:pt>
                <c:pt idx="13">
                  <c:v>10</c:v>
                </c:pt>
                <c:pt idx="14">
                  <c:v>19</c:v>
                </c:pt>
              </c:numCache>
            </c:numRef>
          </c:val>
        </c:ser>
        <c:ser>
          <c:idx val="3"/>
          <c:order val="3"/>
          <c:tx>
            <c:strRef>
              <c:f>'dados de quadros'!$V$639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'dados de quadros'!$R$640:$R$654</c:f>
              <c:strCache>
                <c:ptCount val="15"/>
                <c:pt idx="0">
                  <c:v>Nefrite intersticial aguda</c:v>
                </c:pt>
                <c:pt idx="1">
                  <c:v>Nefrite Lúpica </c:v>
                </c:pt>
                <c:pt idx="2">
                  <c:v>Rim de Mieloma</c:v>
                </c:pt>
                <c:pt idx="3">
                  <c:v>GN Proliferativa endocapilar</c:v>
                </c:pt>
                <c:pt idx="4">
                  <c:v>Necrose tubular aguda</c:v>
                </c:pt>
                <c:pt idx="5">
                  <c:v>Nefroang. hipertensiva</c:v>
                </c:pt>
                <c:pt idx="6">
                  <c:v>Nefrite intersticial crónica</c:v>
                </c:pt>
                <c:pt idx="7">
                  <c:v>Nefropatia IgA</c:v>
                </c:pt>
                <c:pt idx="8">
                  <c:v>GN Crónica</c:v>
                </c:pt>
                <c:pt idx="9">
                  <c:v>Lesão mínima</c:v>
                </c:pt>
                <c:pt idx="10">
                  <c:v>Poliarterite microscópica</c:v>
                </c:pt>
                <c:pt idx="11">
                  <c:v>ESF</c:v>
                </c:pt>
                <c:pt idx="12">
                  <c:v>Nefropatia diabética</c:v>
                </c:pt>
                <c:pt idx="13">
                  <c:v>Amiloidose</c:v>
                </c:pt>
                <c:pt idx="14">
                  <c:v>Membranosa</c:v>
                </c:pt>
              </c:strCache>
            </c:strRef>
          </c:cat>
          <c:val>
            <c:numRef>
              <c:f>'dados de quadros'!$V$640:$V$654</c:f>
              <c:numCache>
                <c:formatCode>General</c:formatCode>
                <c:ptCount val="15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6</c:v>
                </c:pt>
                <c:pt idx="8">
                  <c:v>7</c:v>
                </c:pt>
                <c:pt idx="9">
                  <c:v>8</c:v>
                </c:pt>
                <c:pt idx="10">
                  <c:v>8</c:v>
                </c:pt>
                <c:pt idx="11">
                  <c:v>9</c:v>
                </c:pt>
                <c:pt idx="12">
                  <c:v>11</c:v>
                </c:pt>
                <c:pt idx="13">
                  <c:v>17</c:v>
                </c:pt>
                <c:pt idx="14">
                  <c:v>19</c:v>
                </c:pt>
              </c:numCache>
            </c:numRef>
          </c:val>
        </c:ser>
        <c:ser>
          <c:idx val="4"/>
          <c:order val="4"/>
          <c:tx>
            <c:strRef>
              <c:f>'dados de quadros'!$W$639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993300"/>
            </a:solidFill>
          </c:spPr>
          <c:cat>
            <c:strRef>
              <c:f>'dados de quadros'!$R$640:$R$654</c:f>
              <c:strCache>
                <c:ptCount val="15"/>
                <c:pt idx="0">
                  <c:v>Nefrite intersticial aguda</c:v>
                </c:pt>
                <c:pt idx="1">
                  <c:v>Nefrite Lúpica </c:v>
                </c:pt>
                <c:pt idx="2">
                  <c:v>Rim de Mieloma</c:v>
                </c:pt>
                <c:pt idx="3">
                  <c:v>GN Proliferativa endocapilar</c:v>
                </c:pt>
                <c:pt idx="4">
                  <c:v>Necrose tubular aguda</c:v>
                </c:pt>
                <c:pt idx="5">
                  <c:v>Nefroang. hipertensiva</c:v>
                </c:pt>
                <c:pt idx="6">
                  <c:v>Nefrite intersticial crónica</c:v>
                </c:pt>
                <c:pt idx="7">
                  <c:v>Nefropatia IgA</c:v>
                </c:pt>
                <c:pt idx="8">
                  <c:v>GN Crónica</c:v>
                </c:pt>
                <c:pt idx="9">
                  <c:v>Lesão mínima</c:v>
                </c:pt>
                <c:pt idx="10">
                  <c:v>Poliarterite microscópica</c:v>
                </c:pt>
                <c:pt idx="11">
                  <c:v>ESF</c:v>
                </c:pt>
                <c:pt idx="12">
                  <c:v>Nefropatia diabética</c:v>
                </c:pt>
                <c:pt idx="13">
                  <c:v>Amiloidose</c:v>
                </c:pt>
                <c:pt idx="14">
                  <c:v>Membranosa</c:v>
                </c:pt>
              </c:strCache>
            </c:strRef>
          </c:cat>
          <c:val>
            <c:numRef>
              <c:f>'dados de quadros'!$W$640:$W$654</c:f>
              <c:numCache>
                <c:formatCode>General</c:formatCode>
                <c:ptCount val="15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9</c:v>
                </c:pt>
                <c:pt idx="5">
                  <c:v>1</c:v>
                </c:pt>
                <c:pt idx="6">
                  <c:v>7</c:v>
                </c:pt>
                <c:pt idx="7">
                  <c:v>11</c:v>
                </c:pt>
                <c:pt idx="8">
                  <c:v>2</c:v>
                </c:pt>
                <c:pt idx="9">
                  <c:v>2</c:v>
                </c:pt>
                <c:pt idx="10">
                  <c:v>10</c:v>
                </c:pt>
                <c:pt idx="11">
                  <c:v>13</c:v>
                </c:pt>
                <c:pt idx="12">
                  <c:v>12</c:v>
                </c:pt>
                <c:pt idx="13">
                  <c:v>10</c:v>
                </c:pt>
                <c:pt idx="14">
                  <c:v>15</c:v>
                </c:pt>
              </c:numCache>
            </c:numRef>
          </c:val>
        </c:ser>
        <c:gapWidth val="75"/>
        <c:shape val="box"/>
        <c:axId val="98892800"/>
        <c:axId val="99037952"/>
        <c:axId val="0"/>
      </c:bar3DChart>
      <c:catAx>
        <c:axId val="9889280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/>
            </a:pPr>
            <a:endParaRPr lang="pt-PT"/>
          </a:p>
        </c:txPr>
        <c:crossAx val="99037952"/>
        <c:crosses val="autoZero"/>
        <c:auto val="1"/>
        <c:lblAlgn val="ctr"/>
        <c:lblOffset val="100"/>
      </c:catAx>
      <c:valAx>
        <c:axId val="99037952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9889280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 b="1"/>
          </a:pPr>
          <a:endParaRPr lang="pt-PT"/>
        </a:p>
      </c:txPr>
    </c:legend>
    <c:plotVisOnly val="1"/>
  </c:chart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spPr>
            <a:solidFill>
              <a:srgbClr val="00B0F0"/>
            </a:solidFill>
          </c:spPr>
          <c:cat>
            <c:strRef>
              <c:f>'Registo 2013'!$AL$1752:$AL$1764</c:f>
              <c:strCache>
                <c:ptCount val="13"/>
                <c:pt idx="0">
                  <c:v>Glomerulonefrite crónica</c:v>
                </c:pt>
                <c:pt idx="1">
                  <c:v>Necrose tubular aguda</c:v>
                </c:pt>
                <c:pt idx="2">
                  <c:v>Nefropatia crónica</c:v>
                </c:pt>
                <c:pt idx="3">
                  <c:v>Lesão mínima</c:v>
                </c:pt>
                <c:pt idx="4">
                  <c:v>Nefroangioesclerose hipertensiva</c:v>
                </c:pt>
                <c:pt idx="5">
                  <c:v>Amiloidose</c:v>
                </c:pt>
                <c:pt idx="6">
                  <c:v>Nefrite intersticial crónica</c:v>
                </c:pt>
                <c:pt idx="7">
                  <c:v>Glomerulonefrite proliferativa mesangial</c:v>
                </c:pt>
                <c:pt idx="8">
                  <c:v>Membranosa</c:v>
                </c:pt>
                <c:pt idx="9">
                  <c:v>Nefropatia diabética</c:v>
                </c:pt>
                <c:pt idx="10">
                  <c:v>Esclerose segmentar e focal </c:v>
                </c:pt>
                <c:pt idx="11">
                  <c:v>Nefrite Lúpica</c:v>
                </c:pt>
                <c:pt idx="12">
                  <c:v>Nefropatia IgA</c:v>
                </c:pt>
              </c:strCache>
            </c:strRef>
          </c:cat>
          <c:val>
            <c:numRef>
              <c:f>'Registo 2013'!$AM$1752:$AM$1764</c:f>
              <c:numCache>
                <c:formatCode>General</c:formatCode>
                <c:ptCount val="13"/>
                <c:pt idx="0">
                  <c:v>11</c:v>
                </c:pt>
                <c:pt idx="1">
                  <c:v>12</c:v>
                </c:pt>
                <c:pt idx="2">
                  <c:v>12</c:v>
                </c:pt>
                <c:pt idx="3">
                  <c:v>16</c:v>
                </c:pt>
                <c:pt idx="4">
                  <c:v>17</c:v>
                </c:pt>
                <c:pt idx="5">
                  <c:v>19</c:v>
                </c:pt>
                <c:pt idx="6">
                  <c:v>24</c:v>
                </c:pt>
                <c:pt idx="7">
                  <c:v>27</c:v>
                </c:pt>
                <c:pt idx="8">
                  <c:v>33</c:v>
                </c:pt>
                <c:pt idx="9">
                  <c:v>34</c:v>
                </c:pt>
                <c:pt idx="10">
                  <c:v>57</c:v>
                </c:pt>
                <c:pt idx="11">
                  <c:v>91</c:v>
                </c:pt>
                <c:pt idx="12">
                  <c:v>107</c:v>
                </c:pt>
              </c:numCache>
            </c:numRef>
          </c:val>
        </c:ser>
        <c:shape val="box"/>
        <c:axId val="99071872"/>
        <c:axId val="99073408"/>
        <c:axId val="0"/>
      </c:bar3DChart>
      <c:catAx>
        <c:axId val="9907187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latin typeface="Calibri" pitchFamily="34" charset="0"/>
              </a:defRPr>
            </a:pPr>
            <a:endParaRPr lang="pt-PT"/>
          </a:p>
        </c:txPr>
        <c:crossAx val="99073408"/>
        <c:crosses val="autoZero"/>
        <c:auto val="1"/>
        <c:lblAlgn val="ctr"/>
        <c:lblOffset val="100"/>
      </c:catAx>
      <c:valAx>
        <c:axId val="99073408"/>
        <c:scaling>
          <c:orientation val="minMax"/>
        </c:scaling>
        <c:axPos val="b"/>
        <c:majorGridlines/>
        <c:numFmt formatCode="General" sourceLinked="1"/>
        <c:tickLblPos val="nextTo"/>
        <c:crossAx val="99071872"/>
        <c:crosses val="autoZero"/>
        <c:crossBetween val="between"/>
      </c:valAx>
    </c:plotArea>
    <c:plotVisOnly val="1"/>
  </c:chart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'Registo 2013'!$AL$1834</c:f>
              <c:strCache>
                <c:ptCount val="1"/>
                <c:pt idx="0">
                  <c:v>Amiloidose</c:v>
                </c:pt>
              </c:strCache>
            </c:strRef>
          </c:tx>
          <c:dPt>
            <c:idx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00B0F0"/>
              </a:solidFill>
            </c:spPr>
          </c:dPt>
          <c:cat>
            <c:strRef>
              <c:f>'Registo 2013'!$AL$1834:$AL$1839</c:f>
              <c:strCache>
                <c:ptCount val="6"/>
                <c:pt idx="0">
                  <c:v>Amiloidose</c:v>
                </c:pt>
                <c:pt idx="1">
                  <c:v>TTR</c:v>
                </c:pt>
                <c:pt idx="2">
                  <c:v>AA</c:v>
                </c:pt>
                <c:pt idx="3">
                  <c:v>AL</c:v>
                </c:pt>
                <c:pt idx="4">
                  <c:v>λ</c:v>
                </c:pt>
                <c:pt idx="5">
                  <c:v>K</c:v>
                </c:pt>
              </c:strCache>
            </c:strRef>
          </c:cat>
          <c:val>
            <c:numRef>
              <c:f>'Registo 2013'!$AM$1834:$AM$1839</c:f>
              <c:numCache>
                <c:formatCode>General</c:formatCode>
                <c:ptCount val="6"/>
                <c:pt idx="0">
                  <c:v>11</c:v>
                </c:pt>
                <c:pt idx="1">
                  <c:v>4</c:v>
                </c:pt>
                <c:pt idx="2">
                  <c:v>8</c:v>
                </c:pt>
                <c:pt idx="3">
                  <c:v>5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hape val="cylinder"/>
        <c:axId val="99085696"/>
        <c:axId val="99095680"/>
        <c:axId val="0"/>
      </c:bar3DChart>
      <c:catAx>
        <c:axId val="9908569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pPr>
            <a:endParaRPr lang="pt-PT"/>
          </a:p>
        </c:txPr>
        <c:crossAx val="99095680"/>
        <c:crosses val="autoZero"/>
        <c:auto val="1"/>
        <c:lblAlgn val="ctr"/>
        <c:lblOffset val="100"/>
      </c:catAx>
      <c:valAx>
        <c:axId val="99095680"/>
        <c:scaling>
          <c:orientation val="minMax"/>
        </c:scaling>
        <c:axPos val="l"/>
        <c:majorGridlines/>
        <c:numFmt formatCode="General" sourceLinked="1"/>
        <c:tickLblPos val="nextTo"/>
        <c:crossAx val="99085696"/>
        <c:crosses val="autoZero"/>
        <c:crossBetween val="between"/>
      </c:valAx>
    </c:plotArea>
    <c:plotVisOnly val="1"/>
  </c:chart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9"/>
  <c:chart>
    <c:autoTitleDeleted val="1"/>
    <c:plotArea>
      <c:layout/>
      <c:lineChart>
        <c:grouping val="standard"/>
        <c:ser>
          <c:idx val="0"/>
          <c:order val="0"/>
          <c:tx>
            <c:strRef>
              <c:f>'Registo 2013'!$AO$1838</c:f>
              <c:strCache>
                <c:ptCount val="1"/>
                <c:pt idx="0">
                  <c:v>Amiloidose</c:v>
                </c:pt>
              </c:strCache>
            </c:strRef>
          </c:tx>
          <c:cat>
            <c:strRef>
              <c:f>'Registo 2013'!$AO$1839:$AO$1842</c:f>
              <c:strCache>
                <c:ptCount val="4"/>
                <c:pt idx="0">
                  <c:v>Norte</c:v>
                </c:pt>
                <c:pt idx="1">
                  <c:v>Centro</c:v>
                </c:pt>
                <c:pt idx="2">
                  <c:v>Sul</c:v>
                </c:pt>
                <c:pt idx="3">
                  <c:v>Ilhas</c:v>
                </c:pt>
              </c:strCache>
            </c:strRef>
          </c:cat>
          <c:val>
            <c:numRef>
              <c:f>'Registo 2013'!$AP$1839:$AP$1842</c:f>
              <c:numCache>
                <c:formatCode>General</c:formatCode>
                <c:ptCount val="4"/>
                <c:pt idx="0">
                  <c:v>11</c:v>
                </c:pt>
                <c:pt idx="1">
                  <c:v>2</c:v>
                </c:pt>
                <c:pt idx="2">
                  <c:v>18</c:v>
                </c:pt>
              </c:numCache>
            </c:numRef>
          </c:val>
        </c:ser>
        <c:marker val="1"/>
        <c:axId val="99137792"/>
        <c:axId val="99151872"/>
      </c:lineChart>
      <c:catAx>
        <c:axId val="9913779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pPr>
            <a:endParaRPr lang="pt-PT"/>
          </a:p>
        </c:txPr>
        <c:crossAx val="99151872"/>
        <c:crosses val="autoZero"/>
        <c:auto val="1"/>
        <c:lblAlgn val="ctr"/>
        <c:lblOffset val="100"/>
      </c:catAx>
      <c:valAx>
        <c:axId val="99151872"/>
        <c:scaling>
          <c:orientation val="minMax"/>
        </c:scaling>
        <c:axPos val="l"/>
        <c:majorGridlines/>
        <c:numFmt formatCode="General" sourceLinked="1"/>
        <c:tickLblPos val="nextTo"/>
        <c:crossAx val="991377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rgbClr val="CC3300"/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Pt>
            <c:idx val="4"/>
            <c:spPr>
              <a:solidFill>
                <a:srgbClr val="FF9900"/>
              </a:solidFill>
            </c:spPr>
          </c:dPt>
          <c:dPt>
            <c:idx val="5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defRPr>
                </a:pPr>
                <a:endParaRPr lang="pt-PT"/>
              </a:p>
            </c:txPr>
            <c:showCatName val="1"/>
            <c:showPercent val="1"/>
            <c:showLeaderLines val="1"/>
          </c:dLbls>
          <c:cat>
            <c:strRef>
              <c:f>'Registo 2013'!$AG$1388:$AG$1393</c:f>
              <c:strCache>
                <c:ptCount val="6"/>
                <c:pt idx="0">
                  <c:v>Nefrite Lúpica</c:v>
                </c:pt>
                <c:pt idx="1">
                  <c:v>Nefrite Lúpica II</c:v>
                </c:pt>
                <c:pt idx="2">
                  <c:v>Nefrite Lúpica III</c:v>
                </c:pt>
                <c:pt idx="3">
                  <c:v>Nefrite Lúpica IV</c:v>
                </c:pt>
                <c:pt idx="4">
                  <c:v>Nefrite Lúpica V</c:v>
                </c:pt>
                <c:pt idx="5">
                  <c:v>Nefrite Lúpica VI</c:v>
                </c:pt>
              </c:strCache>
            </c:strRef>
          </c:cat>
          <c:val>
            <c:numRef>
              <c:f>'Registo 2013'!$AH$1388:$AH$1393</c:f>
              <c:numCache>
                <c:formatCode>General</c:formatCode>
                <c:ptCount val="6"/>
                <c:pt idx="0">
                  <c:v>1</c:v>
                </c:pt>
                <c:pt idx="1">
                  <c:v>8</c:v>
                </c:pt>
                <c:pt idx="2">
                  <c:v>16</c:v>
                </c:pt>
                <c:pt idx="3">
                  <c:v>35</c:v>
                </c:pt>
                <c:pt idx="4">
                  <c:v>16</c:v>
                </c:pt>
                <c:pt idx="5">
                  <c:v>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3"/>
            <c:spPr>
              <a:solidFill>
                <a:srgbClr val="CC3300"/>
              </a:solidFill>
            </c:spPr>
          </c:dPt>
          <c:dPt>
            <c:idx val="4"/>
            <c:spPr>
              <a:solidFill>
                <a:srgbClr val="0070C0"/>
              </a:solidFill>
            </c:spPr>
          </c:dPt>
          <c:dPt>
            <c:idx val="5"/>
            <c:spPr>
              <a:solidFill>
                <a:srgbClr val="FF9900"/>
              </a:solidFill>
            </c:spPr>
          </c:dPt>
          <c:dLbls>
            <c:txPr>
              <a:bodyPr/>
              <a:lstStyle/>
              <a:p>
                <a:pPr>
                  <a:defRPr sz="1800" b="1" u="sng">
                    <a:latin typeface="Calibri" pitchFamily="34" charset="0"/>
                  </a:defRPr>
                </a:pPr>
                <a:endParaRPr lang="pt-PT"/>
              </a:p>
            </c:txPr>
            <c:showCatName val="1"/>
            <c:showPercent val="1"/>
            <c:showLeaderLines val="1"/>
          </c:dLbls>
          <c:cat>
            <c:strRef>
              <c:f>'Registo 2013'!$AN$1815:$AN$1821</c:f>
              <c:strCache>
                <c:ptCount val="7"/>
                <c:pt idx="0">
                  <c:v>Lúpica</c:v>
                </c:pt>
                <c:pt idx="1">
                  <c:v>Lúpica I</c:v>
                </c:pt>
                <c:pt idx="2">
                  <c:v>Lúpica II</c:v>
                </c:pt>
                <c:pt idx="3">
                  <c:v>Lúpica III</c:v>
                </c:pt>
                <c:pt idx="4">
                  <c:v>Lúpica IV</c:v>
                </c:pt>
                <c:pt idx="5">
                  <c:v>Lúpica V</c:v>
                </c:pt>
                <c:pt idx="6">
                  <c:v>Lúpica VI</c:v>
                </c:pt>
              </c:strCache>
            </c:strRef>
          </c:cat>
          <c:val>
            <c:numRef>
              <c:f>'Registo 2013'!$AO$1815:$AO$1821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11</c:v>
                </c:pt>
                <c:pt idx="3">
                  <c:v>15</c:v>
                </c:pt>
                <c:pt idx="4">
                  <c:v>55</c:v>
                </c:pt>
                <c:pt idx="5">
                  <c:v>17</c:v>
                </c:pt>
                <c:pt idx="6">
                  <c:v>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1"/>
            <c:spPr>
              <a:solidFill>
                <a:srgbClr val="CC6600"/>
              </a:solidFill>
            </c:spPr>
          </c:dPt>
          <c:dPt>
            <c:idx val="2"/>
            <c:spPr>
              <a:solidFill>
                <a:srgbClr val="CC6600"/>
              </a:solidFill>
            </c:spPr>
          </c:dPt>
          <c:dPt>
            <c:idx val="3"/>
            <c:spPr>
              <a:solidFill>
                <a:srgbClr val="CC6600"/>
              </a:solidFill>
            </c:spPr>
          </c:dPt>
          <c:dPt>
            <c:idx val="4"/>
            <c:spPr>
              <a:solidFill>
                <a:srgbClr val="CC6600"/>
              </a:solidFill>
            </c:spPr>
          </c:dPt>
          <c:cat>
            <c:strRef>
              <c:f>'Registo 2013'!$A$1469:$A$1473</c:f>
              <c:strCache>
                <c:ptCount val="5"/>
                <c:pt idx="0">
                  <c:v>Nefropatia Diabética</c:v>
                </c:pt>
                <c:pt idx="1">
                  <c:v>Nefropatia Diabética II a</c:v>
                </c:pt>
                <c:pt idx="2">
                  <c:v>Nefropatia Diabética II b</c:v>
                </c:pt>
                <c:pt idx="3">
                  <c:v>Nefropatia Diabética III</c:v>
                </c:pt>
                <c:pt idx="4">
                  <c:v>Nefropatia Diabética IV</c:v>
                </c:pt>
              </c:strCache>
            </c:strRef>
          </c:cat>
          <c:val>
            <c:numRef>
              <c:f>'Registo 2013'!$D$1469:$D$1473</c:f>
              <c:numCache>
                <c:formatCode>General</c:formatCode>
                <c:ptCount val="5"/>
                <c:pt idx="0">
                  <c:v>20</c:v>
                </c:pt>
                <c:pt idx="1">
                  <c:v>3</c:v>
                </c:pt>
                <c:pt idx="2">
                  <c:v>4</c:v>
                </c:pt>
                <c:pt idx="3">
                  <c:v>1</c:v>
                </c:pt>
                <c:pt idx="4">
                  <c:v>5</c:v>
                </c:pt>
              </c:numCache>
            </c:numRef>
          </c:val>
        </c:ser>
        <c:shape val="cylinder"/>
        <c:axId val="99244672"/>
        <c:axId val="99262848"/>
        <c:axId val="0"/>
      </c:bar3DChart>
      <c:catAx>
        <c:axId val="99244672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pPr>
            <a:endParaRPr lang="pt-PT"/>
          </a:p>
        </c:txPr>
        <c:crossAx val="99262848"/>
        <c:crosses val="autoZero"/>
        <c:auto val="1"/>
        <c:lblAlgn val="ctr"/>
        <c:lblOffset val="100"/>
      </c:catAx>
      <c:valAx>
        <c:axId val="99262848"/>
        <c:scaling>
          <c:orientation val="minMax"/>
        </c:scaling>
        <c:delete val="1"/>
        <c:axPos val="l"/>
        <c:numFmt formatCode="General" sourceLinked="1"/>
        <c:tickLblPos val="none"/>
        <c:crossAx val="99244672"/>
        <c:crosses val="autoZero"/>
        <c:crossBetween val="between"/>
      </c:valAx>
    </c:plotArea>
    <c:plotVisOnly val="1"/>
  </c:chart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autoTitleDeleted val="1"/>
    <c:view3D>
      <c:rAngAx val="1"/>
    </c:view3D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'Registo 2013'!$AL$1903:$AL$1909</c:f>
              <c:strCache>
                <c:ptCount val="1"/>
                <c:pt idx="0">
                  <c:v>Nefropatia Diabética Diabética I Diabética II Diabética II a Diabética II b Diabética III Diabética IV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1"/>
            <c:spPr>
              <a:solidFill>
                <a:srgbClr val="CC6600"/>
              </a:solidFill>
            </c:spPr>
          </c:dPt>
          <c:dPt>
            <c:idx val="2"/>
            <c:spPr>
              <a:solidFill>
                <a:srgbClr val="CC6600"/>
              </a:solidFill>
            </c:spPr>
          </c:dPt>
          <c:dPt>
            <c:idx val="3"/>
            <c:spPr>
              <a:solidFill>
                <a:srgbClr val="CC6600"/>
              </a:solidFill>
            </c:spPr>
          </c:dPt>
          <c:dPt>
            <c:idx val="4"/>
            <c:spPr>
              <a:solidFill>
                <a:srgbClr val="CC6600"/>
              </a:solidFill>
            </c:spPr>
          </c:dPt>
          <c:dPt>
            <c:idx val="5"/>
            <c:spPr>
              <a:solidFill>
                <a:srgbClr val="CC6600"/>
              </a:solidFill>
            </c:spPr>
          </c:dPt>
          <c:dPt>
            <c:idx val="6"/>
            <c:spPr>
              <a:solidFill>
                <a:srgbClr val="CC6600"/>
              </a:solidFill>
            </c:spPr>
          </c:dPt>
          <c:cat>
            <c:strRef>
              <c:f>'Registo 2013'!$AL$1903:$AL$1909</c:f>
              <c:strCache>
                <c:ptCount val="7"/>
                <c:pt idx="0">
                  <c:v>Nefropatia Diabética</c:v>
                </c:pt>
                <c:pt idx="1">
                  <c:v>Diabética I</c:v>
                </c:pt>
                <c:pt idx="2">
                  <c:v>Diabética II</c:v>
                </c:pt>
                <c:pt idx="3">
                  <c:v>Diabética II a</c:v>
                </c:pt>
                <c:pt idx="4">
                  <c:v>Diabética II b</c:v>
                </c:pt>
                <c:pt idx="5">
                  <c:v>Diabética III</c:v>
                </c:pt>
                <c:pt idx="6">
                  <c:v>Diabética IV</c:v>
                </c:pt>
              </c:strCache>
            </c:strRef>
          </c:cat>
          <c:val>
            <c:numRef>
              <c:f>'Registo 2013'!$AM$1903:$AM$1909</c:f>
              <c:numCache>
                <c:formatCode>General</c:formatCode>
                <c:ptCount val="7"/>
                <c:pt idx="0">
                  <c:v>23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10</c:v>
                </c:pt>
              </c:numCache>
            </c:numRef>
          </c:val>
        </c:ser>
        <c:shape val="cylinder"/>
        <c:axId val="99328768"/>
        <c:axId val="99330304"/>
        <c:axId val="0"/>
      </c:bar3DChart>
      <c:catAx>
        <c:axId val="99328768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Calibri" pitchFamily="34" charset="0"/>
              </a:defRPr>
            </a:pPr>
            <a:endParaRPr lang="pt-PT"/>
          </a:p>
        </c:txPr>
        <c:crossAx val="99330304"/>
        <c:crosses val="autoZero"/>
        <c:auto val="1"/>
        <c:lblAlgn val="ctr"/>
        <c:lblOffset val="100"/>
      </c:catAx>
      <c:valAx>
        <c:axId val="99330304"/>
        <c:scaling>
          <c:orientation val="minMax"/>
        </c:scaling>
        <c:delete val="1"/>
        <c:axPos val="l"/>
        <c:numFmt formatCode="General" sourceLinked="1"/>
        <c:tickLblPos val="none"/>
        <c:crossAx val="99328768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'dados de quadros'!$A$48</c:f>
              <c:strCache>
                <c:ptCount val="1"/>
                <c:pt idx="0">
                  <c:v>Biópsias sem diagnóstico</c:v>
                </c:pt>
              </c:strCache>
            </c:strRef>
          </c:tx>
          <c:spPr>
            <a:solidFill>
              <a:schemeClr val="tx1"/>
            </a:solidFill>
          </c:spPr>
          <c:dPt>
            <c:idx val="4"/>
            <c:spPr>
              <a:solidFill>
                <a:schemeClr val="tx1"/>
              </a:solidFill>
            </c:spPr>
          </c:dPt>
          <c:dPt>
            <c:idx val="5"/>
            <c:spPr>
              <a:solidFill>
                <a:srgbClr val="00B0F0"/>
              </a:solidFill>
            </c:spPr>
          </c:dPt>
          <c:cat>
            <c:numRef>
              <c:f>'dados de quadros'!$B$47:$G$47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'dados de quadros'!$B$48:$G$48</c:f>
              <c:numCache>
                <c:formatCode>General</c:formatCode>
                <c:ptCount val="6"/>
                <c:pt idx="0">
                  <c:v>21</c:v>
                </c:pt>
                <c:pt idx="1">
                  <c:v>44</c:v>
                </c:pt>
                <c:pt idx="2" formatCode="0">
                  <c:v>51</c:v>
                </c:pt>
                <c:pt idx="3">
                  <c:v>52</c:v>
                </c:pt>
                <c:pt idx="4">
                  <c:v>37</c:v>
                </c:pt>
                <c:pt idx="5">
                  <c:v>47</c:v>
                </c:pt>
              </c:numCache>
            </c:numRef>
          </c:val>
        </c:ser>
        <c:ser>
          <c:idx val="1"/>
          <c:order val="1"/>
          <c:tx>
            <c:strRef>
              <c:f>'dados de quadros'!$A$49</c:f>
              <c:strCache>
                <c:ptCount val="1"/>
                <c:pt idx="0">
                  <c:v>Biopsias com diagnóstico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Pt>
            <c:idx val="5"/>
            <c:spPr>
              <a:solidFill>
                <a:schemeClr val="accent2"/>
              </a:solidFill>
            </c:spPr>
          </c:dPt>
          <c:cat>
            <c:numRef>
              <c:f>'dados de quadros'!$B$47:$G$47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'dados de quadros'!$B$49:$G$49</c:f>
              <c:numCache>
                <c:formatCode>General</c:formatCode>
                <c:ptCount val="6"/>
                <c:pt idx="0">
                  <c:v>665</c:v>
                </c:pt>
                <c:pt idx="1">
                  <c:v>672</c:v>
                </c:pt>
                <c:pt idx="2">
                  <c:v>713</c:v>
                </c:pt>
                <c:pt idx="3">
                  <c:v>620</c:v>
                </c:pt>
                <c:pt idx="4">
                  <c:v>665</c:v>
                </c:pt>
                <c:pt idx="5">
                  <c:v>784</c:v>
                </c:pt>
              </c:numCache>
            </c:numRef>
          </c:val>
        </c:ser>
        <c:shape val="box"/>
        <c:axId val="126616704"/>
        <c:axId val="126618240"/>
        <c:axId val="0"/>
      </c:bar3DChart>
      <c:catAx>
        <c:axId val="1266167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pt-PT"/>
          </a:p>
        </c:txPr>
        <c:crossAx val="126618240"/>
        <c:crosses val="autoZero"/>
        <c:auto val="1"/>
        <c:lblAlgn val="ctr"/>
        <c:lblOffset val="100"/>
      </c:catAx>
      <c:valAx>
        <c:axId val="126618240"/>
        <c:scaling>
          <c:orientation val="minMax"/>
        </c:scaling>
        <c:axPos val="l"/>
        <c:majorGridlines/>
        <c:numFmt formatCode="General" sourceLinked="1"/>
        <c:tickLblPos val="nextTo"/>
        <c:crossAx val="1266167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 b="1">
              <a:latin typeface="Calibri" pitchFamily="34" charset="0"/>
            </a:defRPr>
          </a:pPr>
          <a:endParaRPr lang="pt-PT"/>
        </a:p>
      </c:txPr>
    </c:legend>
    <c:plotVisOnly val="1"/>
  </c:chart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Nefropatia IgA</c:v>
          </c:tx>
          <c:dPt>
            <c:idx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1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Pt>
            <c:idx val="5"/>
            <c:spPr>
              <a:solidFill>
                <a:srgbClr val="0070C0"/>
              </a:solidFill>
            </c:spPr>
          </c:dPt>
          <c:dPt>
            <c:idx val="6"/>
            <c:spPr>
              <a:solidFill>
                <a:srgbClr val="0070C0"/>
              </a:solidFill>
            </c:spPr>
          </c:dPt>
          <c:dPt>
            <c:idx val="7"/>
            <c:spPr>
              <a:solidFill>
                <a:srgbClr val="0070C0"/>
              </a:solidFill>
            </c:spPr>
          </c:dPt>
          <c:dPt>
            <c:idx val="8"/>
            <c:spPr>
              <a:solidFill>
                <a:srgbClr val="0070C0"/>
              </a:solidFill>
            </c:spPr>
          </c:dPt>
          <c:dPt>
            <c:idx val="9"/>
            <c:spPr>
              <a:solidFill>
                <a:srgbClr val="0070C0"/>
              </a:solidFill>
            </c:spPr>
          </c:dPt>
          <c:dPt>
            <c:idx val="10"/>
            <c:spPr>
              <a:solidFill>
                <a:srgbClr val="0070C0"/>
              </a:solidFill>
            </c:spPr>
          </c:dPt>
          <c:dPt>
            <c:idx val="11"/>
            <c:spPr>
              <a:solidFill>
                <a:srgbClr val="0070C0"/>
              </a:solidFill>
            </c:spPr>
          </c:dPt>
          <c:dPt>
            <c:idx val="12"/>
            <c:spPr>
              <a:solidFill>
                <a:srgbClr val="0070C0"/>
              </a:solidFill>
            </c:spPr>
          </c:dPt>
          <c:dPt>
            <c:idx val="13"/>
            <c:spPr>
              <a:solidFill>
                <a:srgbClr val="0070C0"/>
              </a:solidFill>
            </c:spPr>
          </c:dPt>
          <c:dPt>
            <c:idx val="14"/>
            <c:spPr>
              <a:solidFill>
                <a:srgbClr val="0070C0"/>
              </a:solidFill>
            </c:spPr>
          </c:dPt>
          <c:cat>
            <c:strRef>
              <c:f>'Registo 2013'!$AL$1913:$AL$1927</c:f>
              <c:strCache>
                <c:ptCount val="15"/>
                <c:pt idx="0">
                  <c:v>Nefropatia IgA</c:v>
                </c:pt>
                <c:pt idx="1">
                  <c:v>IgA - PSH</c:v>
                </c:pt>
                <c:pt idx="2">
                  <c:v>Nefropatia IgA II</c:v>
                </c:pt>
                <c:pt idx="3">
                  <c:v>Nefropatia IgA III C</c:v>
                </c:pt>
                <c:pt idx="4">
                  <c:v>Nefropatia IgA IV</c:v>
                </c:pt>
                <c:pt idx="5">
                  <c:v>M0,E0,S0,T0</c:v>
                </c:pt>
                <c:pt idx="6">
                  <c:v>M0,E0,S0,T1</c:v>
                </c:pt>
                <c:pt idx="7">
                  <c:v>M0,E0,S1,T0</c:v>
                </c:pt>
                <c:pt idx="8">
                  <c:v>M0,E0,S1,T1</c:v>
                </c:pt>
                <c:pt idx="9">
                  <c:v>M1,E0,S0,T0</c:v>
                </c:pt>
                <c:pt idx="10">
                  <c:v>M1,E0,S0,T1</c:v>
                </c:pt>
                <c:pt idx="11">
                  <c:v>M1,E0,S1,T0</c:v>
                </c:pt>
                <c:pt idx="12">
                  <c:v>M1,E0,S1,T1</c:v>
                </c:pt>
                <c:pt idx="13">
                  <c:v>M1,E1,S1,T0</c:v>
                </c:pt>
                <c:pt idx="14">
                  <c:v>M1,E1,S1,T1</c:v>
                </c:pt>
              </c:strCache>
            </c:strRef>
          </c:cat>
          <c:val>
            <c:numRef>
              <c:f>'Registo 2013'!$AM$1913:$AM$1927</c:f>
              <c:numCache>
                <c:formatCode>General</c:formatCode>
                <c:ptCount val="15"/>
                <c:pt idx="0">
                  <c:v>83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1</c:v>
                </c:pt>
                <c:pt idx="11">
                  <c:v>6</c:v>
                </c:pt>
                <c:pt idx="12">
                  <c:v>12</c:v>
                </c:pt>
                <c:pt idx="13">
                  <c:v>2</c:v>
                </c:pt>
                <c:pt idx="14">
                  <c:v>4</c:v>
                </c:pt>
              </c:numCache>
            </c:numRef>
          </c:val>
        </c:ser>
        <c:shape val="cylinder"/>
        <c:axId val="99414016"/>
        <c:axId val="99415552"/>
        <c:axId val="0"/>
      </c:bar3DChart>
      <c:catAx>
        <c:axId val="9941401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Calibri" pitchFamily="34" charset="0"/>
              </a:defRPr>
            </a:pPr>
            <a:endParaRPr lang="pt-PT"/>
          </a:p>
        </c:txPr>
        <c:crossAx val="99415552"/>
        <c:crosses val="autoZero"/>
        <c:auto val="1"/>
        <c:lblAlgn val="ctr"/>
        <c:lblOffset val="100"/>
      </c:catAx>
      <c:valAx>
        <c:axId val="99415552"/>
        <c:scaling>
          <c:orientation val="minMax"/>
        </c:scaling>
        <c:axPos val="l"/>
        <c:majorGridlines/>
        <c:numFmt formatCode="General" sourceLinked="1"/>
        <c:tickLblPos val="nextTo"/>
        <c:crossAx val="99414016"/>
        <c:crosses val="autoZero"/>
        <c:crossBetween val="between"/>
      </c:valAx>
    </c:plotArea>
    <c:plotVisOnly val="1"/>
  </c:chart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title>
      <c:tx>
        <c:rich>
          <a:bodyPr/>
          <a:lstStyle/>
          <a:p>
            <a:pPr>
              <a:defRPr sz="2000">
                <a:latin typeface="Calibri" pitchFamily="34" charset="0"/>
              </a:defRPr>
            </a:pPr>
            <a:r>
              <a:rPr lang="pt-PT" sz="2000" dirty="0">
                <a:latin typeface="Calibri" pitchFamily="34" charset="0"/>
              </a:rPr>
              <a:t>Classificação de Oxford 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v>Oxford</c:v>
          </c:tx>
          <c:spPr>
            <a:solidFill>
              <a:schemeClr val="accent2"/>
            </a:solidFill>
          </c:spPr>
          <c:cat>
            <c:strRef>
              <c:f>'Registo 2013'!$AL$1918:$AL$1927</c:f>
              <c:strCache>
                <c:ptCount val="10"/>
                <c:pt idx="0">
                  <c:v>M0,E0,S0,T0</c:v>
                </c:pt>
                <c:pt idx="1">
                  <c:v>M0,E0,S0,T1</c:v>
                </c:pt>
                <c:pt idx="2">
                  <c:v>M0,E0,S1,T0</c:v>
                </c:pt>
                <c:pt idx="3">
                  <c:v>M0,E0,S1,T1</c:v>
                </c:pt>
                <c:pt idx="4">
                  <c:v>M1,E0,S0,T0</c:v>
                </c:pt>
                <c:pt idx="5">
                  <c:v>M1,E0,S0,T1</c:v>
                </c:pt>
                <c:pt idx="6">
                  <c:v>M1,E0,S1,T0</c:v>
                </c:pt>
                <c:pt idx="7">
                  <c:v>M1,E0,S1,T1</c:v>
                </c:pt>
                <c:pt idx="8">
                  <c:v>M1,E1,S1,T0</c:v>
                </c:pt>
                <c:pt idx="9">
                  <c:v>M1,E1,S1,T1</c:v>
                </c:pt>
              </c:strCache>
            </c:strRef>
          </c:cat>
          <c:val>
            <c:numRef>
              <c:f>'Registo 2013'!$AM$1918:$AM$1927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1</c:v>
                </c:pt>
                <c:pt idx="6">
                  <c:v>6</c:v>
                </c:pt>
                <c:pt idx="7">
                  <c:v>12</c:v>
                </c:pt>
                <c:pt idx="8">
                  <c:v>2</c:v>
                </c:pt>
                <c:pt idx="9">
                  <c:v>4</c:v>
                </c:pt>
              </c:numCache>
            </c:numRef>
          </c:val>
        </c:ser>
        <c:shape val="cylinder"/>
        <c:axId val="99185792"/>
        <c:axId val="99187328"/>
        <c:axId val="0"/>
      </c:bar3DChart>
      <c:catAx>
        <c:axId val="9918579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latin typeface="Calibri" pitchFamily="34" charset="0"/>
              </a:defRPr>
            </a:pPr>
            <a:endParaRPr lang="pt-PT"/>
          </a:p>
        </c:txPr>
        <c:crossAx val="99187328"/>
        <c:crosses val="autoZero"/>
        <c:auto val="1"/>
        <c:lblAlgn val="ctr"/>
        <c:lblOffset val="100"/>
      </c:catAx>
      <c:valAx>
        <c:axId val="99187328"/>
        <c:scaling>
          <c:orientation val="minMax"/>
        </c:scaling>
        <c:axPos val="l"/>
        <c:majorGridlines/>
        <c:numFmt formatCode="General" sourceLinked="1"/>
        <c:tickLblPos val="nextTo"/>
        <c:crossAx val="99185792"/>
        <c:crosses val="autoZero"/>
        <c:crossBetween val="between"/>
      </c:valAx>
    </c:plotArea>
    <c:plotVisOnly val="1"/>
  </c:chart>
  <c:externalData r:id="rId1"/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Classificação</a:t>
            </a:r>
            <a:r>
              <a:rPr lang="en-US" baseline="0" dirty="0"/>
              <a:t> de</a:t>
            </a:r>
            <a:r>
              <a:rPr lang="en-US" dirty="0"/>
              <a:t> </a:t>
            </a:r>
            <a:r>
              <a:rPr lang="en-US" dirty="0" smtClean="0"/>
              <a:t>HAAS </a:t>
            </a:r>
            <a:endParaRPr lang="en-US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'Registo 2013'!$AL$1915:$AL$1917</c:f>
              <c:strCache>
                <c:ptCount val="1"/>
                <c:pt idx="0">
                  <c:v>Nefropatia IgA II Nefropatia IgA III C Nefropatia IgA IV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'Registo 2013'!$A$1915:$A$1917</c:f>
              <c:strCache>
                <c:ptCount val="3"/>
                <c:pt idx="0">
                  <c:v>Nefropatia IgA II (HAAS)</c:v>
                </c:pt>
                <c:pt idx="1">
                  <c:v>Nefropatia IgA III C  (HAAS)</c:v>
                </c:pt>
                <c:pt idx="2">
                  <c:v>Nefropatia IgA IV  (HAAS)</c:v>
                </c:pt>
              </c:strCache>
            </c:strRef>
          </c:cat>
          <c:val>
            <c:numRef>
              <c:f>'Registo 2013'!$AM$1915:$AM$1917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shape val="cylinder"/>
        <c:axId val="99207808"/>
        <c:axId val="99512704"/>
        <c:axId val="0"/>
      </c:bar3DChart>
      <c:catAx>
        <c:axId val="9920780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latin typeface="Calibri" pitchFamily="34" charset="0"/>
              </a:defRPr>
            </a:pPr>
            <a:endParaRPr lang="pt-PT"/>
          </a:p>
        </c:txPr>
        <c:crossAx val="99512704"/>
        <c:crosses val="autoZero"/>
        <c:auto val="1"/>
        <c:lblAlgn val="ctr"/>
        <c:lblOffset val="100"/>
      </c:catAx>
      <c:valAx>
        <c:axId val="99512704"/>
        <c:scaling>
          <c:orientation val="minMax"/>
        </c:scaling>
        <c:delete val="1"/>
        <c:axPos val="l"/>
        <c:numFmt formatCode="General" sourceLinked="1"/>
        <c:tickLblPos val="none"/>
        <c:crossAx val="99207808"/>
        <c:crosses val="autoZero"/>
        <c:crossBetween val="between"/>
      </c:valAx>
    </c:plotArea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00B0F0"/>
            </a:solidFill>
          </c:spPr>
          <c:dPt>
            <c:idx val="0"/>
            <c:spPr>
              <a:solidFill>
                <a:srgbClr val="FF9900"/>
              </a:solidFill>
            </c:spPr>
          </c:dPt>
          <c:dLbls>
            <c:txPr>
              <a:bodyPr/>
              <a:lstStyle/>
              <a:p>
                <a:pPr>
                  <a:defRPr sz="1800" b="1">
                    <a:latin typeface="Calibri" pitchFamily="34" charset="0"/>
                  </a:defRPr>
                </a:pPr>
                <a:endParaRPr lang="pt-PT"/>
              </a:p>
            </c:txPr>
            <c:showPercent val="1"/>
          </c:dLbls>
          <c:cat>
            <c:strRef>
              <c:f>'dados de quadros'!$G$123:$G$124</c:f>
              <c:strCache>
                <c:ptCount val="2"/>
                <c:pt idx="0">
                  <c:v>Fem</c:v>
                </c:pt>
                <c:pt idx="1">
                  <c:v>Masc</c:v>
                </c:pt>
              </c:strCache>
            </c:strRef>
          </c:cat>
          <c:val>
            <c:numRef>
              <c:f>'dados de quadros'!$F$123:$F$124</c:f>
              <c:numCache>
                <c:formatCode>0.0</c:formatCode>
                <c:ptCount val="2"/>
                <c:pt idx="0">
                  <c:v>49.002000000000002</c:v>
                </c:pt>
                <c:pt idx="1">
                  <c:v>50.997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t"/>
      <c:layout/>
      <c:txPr>
        <a:bodyPr/>
        <a:lstStyle/>
        <a:p>
          <a:pPr rtl="0">
            <a:defRPr sz="1800" b="1">
              <a:latin typeface="Calibri" pitchFamily="34" charset="0"/>
            </a:defRPr>
          </a:pPr>
          <a:endParaRPr lang="pt-PT"/>
        </a:p>
      </c:txPr>
    </c:legend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0.12032778450722303"/>
                  <c:y val="1.7880982258801845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0.1122653038551272"/>
                  <c:y val="-5.6074598268680456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8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</a:defRPr>
                </a:pPr>
                <a:endParaRPr lang="pt-PT"/>
              </a:p>
            </c:txPr>
            <c:showCatName val="1"/>
            <c:showPercent val="1"/>
          </c:dLbls>
          <c:cat>
            <c:strRef>
              <c:f>'dados de quadros'!$H$126:$H$127</c:f>
              <c:strCache>
                <c:ptCount val="2"/>
                <c:pt idx="0">
                  <c:v>Fem</c:v>
                </c:pt>
                <c:pt idx="1">
                  <c:v>Masc</c:v>
                </c:pt>
              </c:strCache>
            </c:strRef>
          </c:cat>
          <c:val>
            <c:numRef>
              <c:f>'dados de quadros'!$G$126:$G$127</c:f>
              <c:numCache>
                <c:formatCode>0.0</c:formatCode>
                <c:ptCount val="2"/>
                <c:pt idx="0">
                  <c:v>44.645000000000003</c:v>
                </c:pt>
                <c:pt idx="1">
                  <c:v>55.353999999999999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25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'dados de quadros'!$I$120</c:f>
              <c:strCache>
                <c:ptCount val="1"/>
                <c:pt idx="0">
                  <c:v>Fem</c:v>
                </c:pt>
              </c:strCache>
            </c:strRef>
          </c:tx>
          <c:dPt>
            <c:idx val="5"/>
            <c:spPr>
              <a:solidFill>
                <a:schemeClr val="accent2"/>
              </a:solidFill>
            </c:spPr>
          </c:dPt>
          <c:cat>
            <c:numRef>
              <c:f>'dados de quadros'!$J$119:$O$119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'dados de quadros'!$J$120:$O$120</c:f>
              <c:numCache>
                <c:formatCode>0.0</c:formatCode>
                <c:ptCount val="6"/>
                <c:pt idx="0">
                  <c:v>40.086999999999996</c:v>
                </c:pt>
                <c:pt idx="1">
                  <c:v>41.48</c:v>
                </c:pt>
                <c:pt idx="2">
                  <c:v>42.800999999999995</c:v>
                </c:pt>
                <c:pt idx="3">
                  <c:v>48.363</c:v>
                </c:pt>
                <c:pt idx="4">
                  <c:v>49.002000000000002</c:v>
                </c:pt>
                <c:pt idx="5">
                  <c:v>44.83</c:v>
                </c:pt>
              </c:numCache>
            </c:numRef>
          </c:val>
        </c:ser>
        <c:ser>
          <c:idx val="1"/>
          <c:order val="1"/>
          <c:tx>
            <c:strRef>
              <c:f>'dados de quadros'!$I$121</c:f>
              <c:strCache>
                <c:ptCount val="1"/>
                <c:pt idx="0">
                  <c:v>Masc</c:v>
                </c:pt>
              </c:strCache>
            </c:strRef>
          </c:tx>
          <c:dPt>
            <c:idx val="5"/>
            <c:spPr>
              <a:solidFill>
                <a:srgbClr val="0070C0"/>
              </a:solidFill>
            </c:spPr>
          </c:dPt>
          <c:cat>
            <c:numRef>
              <c:f>'dados de quadros'!$J$119:$O$119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'dados de quadros'!$J$121:$O$121</c:f>
              <c:numCache>
                <c:formatCode>0.0</c:formatCode>
                <c:ptCount val="6"/>
                <c:pt idx="0">
                  <c:v>39.067</c:v>
                </c:pt>
                <c:pt idx="1">
                  <c:v>49.440999999999995</c:v>
                </c:pt>
                <c:pt idx="2">
                  <c:v>48.298000000000059</c:v>
                </c:pt>
                <c:pt idx="3">
                  <c:v>51.636000000000003</c:v>
                </c:pt>
                <c:pt idx="4">
                  <c:v>50.997</c:v>
                </c:pt>
                <c:pt idx="5">
                  <c:v>55.17</c:v>
                </c:pt>
              </c:numCache>
            </c:numRef>
          </c:val>
        </c:ser>
        <c:ser>
          <c:idx val="2"/>
          <c:order val="2"/>
          <c:tx>
            <c:strRef>
              <c:f>'dados de quadros'!$I$122</c:f>
              <c:strCache>
                <c:ptCount val="1"/>
                <c:pt idx="0">
                  <c:v>S/ Inf</c:v>
                </c:pt>
              </c:strCache>
            </c:strRef>
          </c:tx>
          <c:spPr>
            <a:solidFill>
              <a:schemeClr val="tx1"/>
            </a:solidFill>
          </c:spPr>
          <c:cat>
            <c:numRef>
              <c:f>'dados de quadros'!$J$119:$O$119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'dados de quadros'!$J$122:$O$122</c:f>
              <c:numCache>
                <c:formatCode>0.0</c:formatCode>
                <c:ptCount val="6"/>
                <c:pt idx="0">
                  <c:v>20.844999999999999</c:v>
                </c:pt>
                <c:pt idx="1">
                  <c:v>9.0780000000000012</c:v>
                </c:pt>
                <c:pt idx="2">
                  <c:v>8.9</c:v>
                </c:pt>
                <c:pt idx="3" formatCode="General">
                  <c:v>0</c:v>
                </c:pt>
                <c:pt idx="4" formatCode="General">
                  <c:v>0</c:v>
                </c:pt>
                <c:pt idx="5">
                  <c:v>0</c:v>
                </c:pt>
              </c:numCache>
            </c:numRef>
          </c:val>
        </c:ser>
        <c:gapWidth val="75"/>
        <c:shape val="cylinder"/>
        <c:axId val="127086592"/>
        <c:axId val="127088128"/>
        <c:axId val="0"/>
      </c:bar3DChart>
      <c:catAx>
        <c:axId val="127086592"/>
        <c:scaling>
          <c:orientation val="minMax"/>
        </c:scaling>
        <c:axPos val="b"/>
        <c:numFmt formatCode="General" sourceLinked="1"/>
        <c:majorTickMark val="none"/>
        <c:tickLblPos val="nextTo"/>
        <c:crossAx val="127088128"/>
        <c:crosses val="autoZero"/>
        <c:auto val="1"/>
        <c:lblAlgn val="ctr"/>
        <c:lblOffset val="100"/>
      </c:catAx>
      <c:valAx>
        <c:axId val="127088128"/>
        <c:scaling>
          <c:orientation val="minMax"/>
        </c:scaling>
        <c:axPos val="l"/>
        <c:majorGridlines/>
        <c:numFmt formatCode="0.0" sourceLinked="1"/>
        <c:majorTickMark val="none"/>
        <c:tickLblPos val="nextTo"/>
        <c:crossAx val="12708659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 b="1">
              <a:latin typeface="Calibri" pitchFamily="34" charset="0"/>
            </a:defRPr>
          </a:pPr>
          <a:endParaRPr lang="pt-PT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explosion val="19"/>
          <c:dPt>
            <c:idx val="1"/>
            <c:spPr>
              <a:solidFill>
                <a:srgbClr val="FFCC66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993300"/>
              </a:solidFill>
            </c:spPr>
          </c:dPt>
          <c:dLbls>
            <c:dLbl>
              <c:idx val="0"/>
              <c:layout>
                <c:manualLayout>
                  <c:x val="0"/>
                  <c:y val="1.1378664019410041E-2"/>
                </c:manualLayout>
              </c:layout>
              <c:showPercent val="1"/>
            </c:dLbl>
            <c:dLbl>
              <c:idx val="1"/>
              <c:layout>
                <c:manualLayout>
                  <c:x val="1.1538178000990549E-2"/>
                  <c:y val="-3.9825324067935076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600" b="1">
                    <a:latin typeface="Calibri" pitchFamily="34" charset="0"/>
                  </a:defRPr>
                </a:pPr>
                <a:endParaRPr lang="pt-PT"/>
              </a:p>
            </c:txPr>
            <c:showPercent val="1"/>
            <c:showLeaderLines val="1"/>
          </c:dLbls>
          <c:cat>
            <c:strRef>
              <c:f>'dados de quadros'!$U$139:$U$142</c:f>
              <c:strCache>
                <c:ptCount val="4"/>
                <c:pt idx="0">
                  <c:v>s/ inf </c:v>
                </c:pt>
                <c:pt idx="1">
                  <c:v>&lt; 15</c:v>
                </c:pt>
                <c:pt idx="2">
                  <c:v>&gt; 15 &lt; 65</c:v>
                </c:pt>
                <c:pt idx="3">
                  <c:v>&gt; 65</c:v>
                </c:pt>
              </c:strCache>
            </c:strRef>
          </c:cat>
          <c:val>
            <c:numRef>
              <c:f>'dados de quadros'!$T$139:$T$142</c:f>
              <c:numCache>
                <c:formatCode>General</c:formatCode>
                <c:ptCount val="4"/>
                <c:pt idx="0">
                  <c:v>11</c:v>
                </c:pt>
                <c:pt idx="1">
                  <c:v>22</c:v>
                </c:pt>
                <c:pt idx="2">
                  <c:v>521</c:v>
                </c:pt>
                <c:pt idx="3">
                  <c:v>148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t"/>
      <c:layout/>
      <c:txPr>
        <a:bodyPr/>
        <a:lstStyle/>
        <a:p>
          <a:pPr rtl="0">
            <a:defRPr sz="1800" b="1">
              <a:latin typeface="Calibri" pitchFamily="34" charset="0"/>
            </a:defRPr>
          </a:pPr>
          <a:endParaRPr lang="pt-PT"/>
        </a:p>
      </c:txPr>
    </c:legend>
    <c:plotVisOnly val="1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1"/>
            <c:spPr>
              <a:solidFill>
                <a:schemeClr val="accent5">
                  <a:lumMod val="40000"/>
                  <a:lumOff val="60000"/>
                </a:schemeClr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Lbls>
            <c:dLbl>
              <c:idx val="2"/>
              <c:layout>
                <c:manualLayout>
                  <c:x val="-0.14444356328828961"/>
                  <c:y val="-0.21413928145914829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7.8802160383739037E-2"/>
                  <c:y val="0.17905218385696625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800" b="1">
                    <a:latin typeface="Calibri" pitchFamily="34" charset="0"/>
                  </a:defRPr>
                </a:pPr>
                <a:endParaRPr lang="pt-PT"/>
              </a:p>
            </c:txPr>
            <c:showCatName val="1"/>
            <c:showPercent val="1"/>
          </c:dLbls>
          <c:cat>
            <c:strRef>
              <c:f>'dados de quadros'!$V$142:$V$145</c:f>
              <c:strCache>
                <c:ptCount val="4"/>
                <c:pt idx="0">
                  <c:v>s/ inf </c:v>
                </c:pt>
                <c:pt idx="1">
                  <c:v>&lt; 15</c:v>
                </c:pt>
                <c:pt idx="2">
                  <c:v>&gt; 15 &lt; 65</c:v>
                </c:pt>
                <c:pt idx="3">
                  <c:v>&gt; 65</c:v>
                </c:pt>
              </c:strCache>
            </c:strRef>
          </c:cat>
          <c:val>
            <c:numRef>
              <c:f>'dados de quadros'!$U$142:$U$145</c:f>
              <c:numCache>
                <c:formatCode>General</c:formatCode>
                <c:ptCount val="4"/>
                <c:pt idx="0">
                  <c:v>1</c:v>
                </c:pt>
                <c:pt idx="1">
                  <c:v>46</c:v>
                </c:pt>
                <c:pt idx="2">
                  <c:v>581</c:v>
                </c:pt>
                <c:pt idx="3">
                  <c:v>203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0.08654</cdr:x>
      <cdr:y>0.01515</cdr:y>
    </cdr:from>
    <cdr:to>
      <cdr:x>0.15385</cdr:x>
      <cdr:y>0.09091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648072" y="72008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P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23</a:t>
          </a:r>
          <a:endParaRPr lang="pt-P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0.70755</cdr:x>
      <cdr:y>0.1831</cdr:y>
    </cdr:from>
    <cdr:to>
      <cdr:x>0.76416</cdr:x>
      <cdr:y>0.25352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400600" y="936104"/>
          <a:ext cx="432095" cy="360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P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12</a:t>
          </a:r>
          <a:endParaRPr lang="pt-P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0.20192</cdr:x>
      <cdr:y>0.32787</cdr:y>
    </cdr:from>
    <cdr:to>
      <cdr:x>0.24038</cdr:x>
      <cdr:y>0.40984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512168" y="1440160"/>
          <a:ext cx="28803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P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2</a:t>
          </a:r>
          <a:endParaRPr lang="pt-P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0.19231</cdr:x>
      <cdr:y>0.2623</cdr:y>
    </cdr:from>
    <cdr:to>
      <cdr:x>0.31441</cdr:x>
      <cdr:y>0.47047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1440160" y="1152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PT" sz="1100" dirty="0"/>
        </a:p>
      </cdr:txBody>
    </cdr:sp>
  </cdr:relSizeAnchor>
  <cdr:relSizeAnchor xmlns:cdr="http://schemas.openxmlformats.org/drawingml/2006/chartDrawing">
    <cdr:from>
      <cdr:x>0.75</cdr:x>
      <cdr:y>0.31148</cdr:y>
    </cdr:from>
    <cdr:to>
      <cdr:x>0.79808</cdr:x>
      <cdr:y>0.39344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5616624" y="1368152"/>
          <a:ext cx="3600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P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2</a:t>
          </a:r>
          <a:endParaRPr lang="pt-PT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Clique para editar os estilos de texto do modelo global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FBD1BC-E947-495C-A09B-AAB342CB6E3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PT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PT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PT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522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do título			</a:t>
            </a:r>
          </a:p>
        </p:txBody>
      </p:sp>
      <p:sp>
        <p:nvSpPr>
          <p:cNvPr id="522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EB811-2698-4B2F-8398-4CB00736DB7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9358B-681F-47F1-BBD9-0687A2457FE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14A8F-6E28-4B5D-AE2F-A719A812407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F030B-3624-4E13-A44C-539B210A3EC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6D8B4-3692-4ED9-AA7E-085BA0C054E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CDEAA-8F1E-44FC-BB92-BCA1FF66AB6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CF4DE-1C08-468A-98B3-F08624BF39F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2893A-ACA0-4020-850D-FAC31BFA1E3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7F05B-5A35-4BE7-9AB1-ECC2C0E41B7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2CD87-49A7-4D36-B308-EEC3D99A830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54CA4-5FF2-45F1-A9EB-B331D471CFC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0050A-1E0D-47A0-856F-A61D1537C8B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6FAB7112-43C9-4101-B9D3-0F2AE14A0E8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PT" sz="2400">
                <a:latin typeface="Times New Roman" pitchFamily="18" charset="0"/>
              </a:endParaRPr>
            </a:p>
          </p:txBody>
        </p:sp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PT" sz="2400">
                <a:latin typeface="Times New Roman" pitchFamily="18" charset="0"/>
              </a:endParaRPr>
            </a:p>
          </p:txBody>
        </p:sp>
        <p:sp>
          <p:nvSpPr>
            <p:cNvPr id="5120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PT">
                <a:solidFill>
                  <a:schemeClr val="hlink"/>
                </a:solidFill>
              </a:endParaRPr>
            </a:p>
          </p:txBody>
        </p:sp>
        <p:sp>
          <p:nvSpPr>
            <p:cNvPr id="5120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PT">
                <a:solidFill>
                  <a:schemeClr val="hlink"/>
                </a:solidFill>
              </a:endParaRPr>
            </a:p>
          </p:txBody>
        </p:sp>
        <p:sp>
          <p:nvSpPr>
            <p:cNvPr id="5120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PT">
                <a:solidFill>
                  <a:schemeClr val="accent2"/>
                </a:solidFill>
              </a:endParaRPr>
            </a:p>
          </p:txBody>
        </p:sp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PT">
                <a:solidFill>
                  <a:schemeClr val="hlink"/>
                </a:solidFill>
              </a:endParaRPr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PT" sz="2400">
                <a:latin typeface="Times New Roman" pitchFamily="18" charset="0"/>
              </a:endParaRPr>
            </a:p>
          </p:txBody>
        </p:sp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PT">
                <a:solidFill>
                  <a:schemeClr val="accent2"/>
                </a:solidFill>
              </a:endParaRPr>
            </a:p>
          </p:txBody>
        </p:sp>
        <p:sp>
          <p:nvSpPr>
            <p:cNvPr id="512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PT">
                <a:solidFill>
                  <a:schemeClr val="accent2"/>
                </a:solidFill>
              </a:endParaRPr>
            </a:p>
          </p:txBody>
        </p:sp>
      </p:grpSp>
      <p:sp>
        <p:nvSpPr>
          <p:cNvPr id="276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 do título			</a:t>
            </a:r>
          </a:p>
        </p:txBody>
      </p:sp>
      <p:sp>
        <p:nvSpPr>
          <p:cNvPr id="276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512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Registo Nacional</a:t>
            </a:r>
            <a:br>
              <a:rPr lang="pt-PT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Biópsias Renais em 2013</a:t>
            </a:r>
          </a:p>
        </p:txBody>
      </p:sp>
      <p:pic>
        <p:nvPicPr>
          <p:cNvPr id="29699" name="Picture 1" descr="logosp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9738"/>
            <a:ext cx="1700213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/>
        </p:nvGraphicFramePr>
        <p:xfrm>
          <a:off x="785786" y="2057400"/>
          <a:ext cx="7358114" cy="3586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1294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Biópsias com diagnóstico (N=666)</a:t>
            </a:r>
            <a:b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/>
        </p:nvGraphicFramePr>
        <p:xfrm>
          <a:off x="755576" y="1340768"/>
          <a:ext cx="727280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1294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Biópsias com diagnóstico (</a:t>
            </a: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N=784)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/>
        </p:nvGraphicFramePr>
        <p:xfrm>
          <a:off x="857224" y="2071678"/>
          <a:ext cx="7643866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1294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Distribuição por Géneros em 2012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/>
        </p:nvGraphicFramePr>
        <p:xfrm>
          <a:off x="827584" y="1628800"/>
          <a:ext cx="741682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1294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Distribuição por Géneros em </a:t>
            </a: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2013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1294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Distribuição por </a:t>
            </a: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Géneros - 2013 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755576" y="1628800"/>
          <a:ext cx="734481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7866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Distribuição por Faixa etária em </a:t>
            </a: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2012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755576" y="1772816"/>
          <a:ext cx="770485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/>
        </p:nvGraphicFramePr>
        <p:xfrm>
          <a:off x="467544" y="2060848"/>
          <a:ext cx="820891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7866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Distribuição por Faixa etária em </a:t>
            </a: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2013</a:t>
            </a:r>
            <a: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4284663" y="4718050"/>
            <a:ext cx="935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b="1">
                <a:solidFill>
                  <a:schemeClr val="bg1"/>
                </a:solidFill>
              </a:rPr>
              <a:t>76,9 %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7866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Distribuição por Faixa etária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8" name="Gráfico 7"/>
          <p:cNvGraphicFramePr/>
          <p:nvPr/>
        </p:nvGraphicFramePr>
        <p:xfrm>
          <a:off x="827584" y="1844824"/>
          <a:ext cx="7776863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7866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Distribuição por Faixa </a:t>
            </a: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etária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755576" y="1556792"/>
          <a:ext cx="748883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19"/>
          <p:cNvSpPr>
            <a:spLocks noChangeArrowheads="1"/>
          </p:cNvSpPr>
          <p:nvPr/>
        </p:nvSpPr>
        <p:spPr bwMode="auto">
          <a:xfrm>
            <a:off x="642938" y="490538"/>
            <a:ext cx="70469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P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Motivo da biópsia</a:t>
            </a:r>
          </a:p>
        </p:txBody>
      </p:sp>
      <p:graphicFrame>
        <p:nvGraphicFramePr>
          <p:cNvPr id="5" name="Gráfico 4"/>
          <p:cNvGraphicFramePr/>
          <p:nvPr/>
        </p:nvGraphicFramePr>
        <p:xfrm>
          <a:off x="0" y="1428736"/>
          <a:ext cx="457200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/>
        </p:nvGraphicFramePr>
        <p:xfrm>
          <a:off x="4572000" y="1428736"/>
          <a:ext cx="457200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/>
          <p:nvPr/>
        </p:nvGraphicFramePr>
        <p:xfrm>
          <a:off x="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/>
          <p:cNvGraphicFramePr/>
          <p:nvPr/>
        </p:nvGraphicFramePr>
        <p:xfrm>
          <a:off x="45720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3"/>
          <p:cNvSpPr>
            <a:spLocks noGrp="1" noChangeArrowheads="1"/>
          </p:cNvSpPr>
          <p:nvPr>
            <p:ph type="title"/>
          </p:nvPr>
        </p:nvSpPr>
        <p:spPr>
          <a:xfrm>
            <a:off x="642938" y="4572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pt-P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Registo Nacional</a:t>
            </a:r>
            <a:br>
              <a:rPr lang="pt-P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pt-P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 Biópsias Renais em </a:t>
            </a:r>
            <a:r>
              <a:rPr lang="pt-PT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2013</a:t>
            </a:r>
            <a:endParaRPr lang="pt-PT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55576" y="1772816"/>
          <a:ext cx="7776864" cy="4937760"/>
        </p:xfrm>
        <a:graphic>
          <a:graphicData uri="http://schemas.openxmlformats.org/drawingml/2006/table">
            <a:tbl>
              <a:tblPr/>
              <a:tblGrid>
                <a:gridCol w="4148997"/>
                <a:gridCol w="3627867"/>
              </a:tblGrid>
              <a:tr h="252028"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latin typeface="Calibri"/>
                        </a:rPr>
                        <a:t>Participantes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800" b="0" i="0" u="none" strike="noStrike"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latin typeface="Calibri"/>
                        </a:rPr>
                        <a:t>CHTMAD - Vila Real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/>
                        </a:rPr>
                        <a:t>Rui Castro, Cláudia Bento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latin typeface="Calibri"/>
                        </a:rPr>
                        <a:t>CH VN Gaia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/>
                        </a:rPr>
                        <a:t>Ana Marta, David Tente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latin typeface="Calibri"/>
                        </a:rPr>
                        <a:t>CH Porto - H. Sto. António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/>
                        </a:rPr>
                        <a:t>Josefina Santos, Ramón Vizcaíno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latin typeface="Calibri"/>
                        </a:rPr>
                        <a:t>CH Porto - </a:t>
                      </a:r>
                      <a:r>
                        <a:rPr lang="pt-PT" sz="1800" b="0" i="0" u="none" strike="noStrike" dirty="0" err="1">
                          <a:latin typeface="Calibri"/>
                        </a:rPr>
                        <a:t>Nefro</a:t>
                      </a:r>
                      <a:r>
                        <a:rPr lang="pt-PT" sz="1800" b="0" i="0" u="none" strike="noStrike" dirty="0">
                          <a:latin typeface="Calibri"/>
                        </a:rPr>
                        <a:t> Pediátrica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latin typeface="Calibri"/>
                        </a:rPr>
                        <a:t>Conceição Mota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/>
                        </a:rPr>
                        <a:t>H. S. João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latin typeface="Calibri"/>
                        </a:rPr>
                        <a:t>Susana Sampaio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/>
                        </a:rPr>
                        <a:t>IPO - Porto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latin typeface="Calibri"/>
                        </a:rPr>
                        <a:t>Alfredo Loureiro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/>
                        </a:rPr>
                        <a:t>H. Braga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latin typeface="Calibri"/>
                        </a:rPr>
                        <a:t>Sofia Rocha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/>
                        </a:rPr>
                        <a:t>H. Universidade de Coimbra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latin typeface="Calibri"/>
                        </a:rPr>
                        <a:t>Jorge Pratas, Fernanda Cunha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/>
                        </a:rPr>
                        <a:t>H. Pediátrico de Coimbra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latin typeface="Calibri"/>
                        </a:rPr>
                        <a:t>Jorge Pratas, Fernanda Cunha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/>
                        </a:rPr>
                        <a:t>H. Universidade de Coimbra - CHC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latin typeface="Calibri"/>
                        </a:rPr>
                        <a:t>Jorge Pratas, Fernanda Cunha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/>
                        </a:rPr>
                        <a:t>H. Infante D. Pedro - Aveiro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latin typeface="Calibri"/>
                        </a:rPr>
                        <a:t>Jorge Pratas, Fernanda Cunha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/>
                        </a:rPr>
                        <a:t>CHLC - H. Curry Cabral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latin typeface="Calibri"/>
                        </a:rPr>
                        <a:t>Fernanda Carvalho, Helena Viana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/>
                        </a:rPr>
                        <a:t>CHLC - H. Estefânia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latin typeface="Calibri"/>
                        </a:rPr>
                        <a:t>Fernanda Carvalho, Helena Viana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/>
                        </a:rPr>
                        <a:t>CHLN - H. Santa Maria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latin typeface="Calibri"/>
                        </a:rPr>
                        <a:t>Lurdes Correia, Gomes da Costa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/>
                        </a:rPr>
                        <a:t>CHLO - H. Santa Cruz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latin typeface="Calibri"/>
                        </a:rPr>
                        <a:t>Sância Ramos, Cristina Jorge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/>
                        </a:rPr>
                        <a:t>H. Fernando da Fonseca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latin typeface="Calibri"/>
                        </a:rPr>
                        <a:t>Samuel Aparício, </a:t>
                      </a:r>
                      <a:r>
                        <a:rPr lang="pt-PT" sz="1800" b="0" i="0" u="none" strike="noStrike" dirty="0" smtClean="0">
                          <a:latin typeface="Calibri"/>
                        </a:rPr>
                        <a:t>Patrícia Carrilho</a:t>
                      </a:r>
                      <a:endParaRPr lang="pt-PT" sz="1800" b="0" i="0" u="none" strike="noStrike" dirty="0"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2028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/>
                        </a:rPr>
                        <a:t>H. Garcia de Orta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latin typeface="Calibri"/>
                        </a:rPr>
                        <a:t>Fernanda Carvalho, Jorge Silva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Posição de Conteúdo 3"/>
          <p:cNvGraphicFramePr>
            <a:graphicFrameLocks/>
          </p:cNvGraphicFramePr>
          <p:nvPr/>
        </p:nvGraphicFramePr>
        <p:xfrm>
          <a:off x="467544" y="1772816"/>
          <a:ext cx="4042792" cy="3950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319"/>
          <p:cNvSpPr>
            <a:spLocks noChangeArrowheads="1"/>
          </p:cNvSpPr>
          <p:nvPr/>
        </p:nvSpPr>
        <p:spPr bwMode="auto">
          <a:xfrm>
            <a:off x="642938" y="490538"/>
            <a:ext cx="70469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P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Motivo da biópsia</a:t>
            </a:r>
          </a:p>
        </p:txBody>
      </p:sp>
      <p:graphicFrame>
        <p:nvGraphicFramePr>
          <p:cNvPr id="10" name="Gráfico 9"/>
          <p:cNvGraphicFramePr/>
          <p:nvPr/>
        </p:nvGraphicFramePr>
        <p:xfrm>
          <a:off x="4572000" y="1700808"/>
          <a:ext cx="403244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6228184" y="170080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latin typeface="Calibri" pitchFamily="34" charset="0"/>
              </a:rPr>
              <a:t>2013</a:t>
            </a:r>
            <a:endParaRPr lang="pt-PT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sz="2400" dirty="0" smtClean="0">
                <a:latin typeface="Calibri" pitchFamily="34" charset="0"/>
              </a:rPr>
              <a:t>Criança</a:t>
            </a:r>
          </a:p>
          <a:p>
            <a:pPr lvl="1"/>
            <a:r>
              <a:rPr lang="pt-PT" sz="2400" dirty="0" smtClean="0">
                <a:latin typeface="Calibri" pitchFamily="34" charset="0"/>
              </a:rPr>
              <a:t>Creatinina média – 1,2</a:t>
            </a:r>
          </a:p>
          <a:p>
            <a:pPr lvl="1"/>
            <a:r>
              <a:rPr lang="pt-PT" sz="2400" dirty="0" smtClean="0">
                <a:latin typeface="Calibri" pitchFamily="34" charset="0"/>
              </a:rPr>
              <a:t>Proteinúria média – 4,9</a:t>
            </a:r>
          </a:p>
          <a:p>
            <a:r>
              <a:rPr lang="pt-PT" sz="2400" dirty="0" smtClean="0">
                <a:latin typeface="Calibri" pitchFamily="34" charset="0"/>
              </a:rPr>
              <a:t>Adulto</a:t>
            </a:r>
          </a:p>
          <a:p>
            <a:pPr lvl="1"/>
            <a:r>
              <a:rPr lang="pt-PT" sz="2400" dirty="0" smtClean="0">
                <a:latin typeface="Calibri" pitchFamily="34" charset="0"/>
              </a:rPr>
              <a:t>Creatinina média – 2,7</a:t>
            </a:r>
          </a:p>
          <a:p>
            <a:pPr lvl="1"/>
            <a:r>
              <a:rPr lang="pt-PT" sz="2400" dirty="0" smtClean="0">
                <a:latin typeface="Calibri" pitchFamily="34" charset="0"/>
              </a:rPr>
              <a:t>Proteinúria média – 4,1</a:t>
            </a:r>
            <a:endParaRPr lang="pt-PT" sz="2400" dirty="0">
              <a:latin typeface="Calibri" pitchFamily="34" charset="0"/>
            </a:endParaRPr>
          </a:p>
        </p:txBody>
      </p:sp>
      <p:sp>
        <p:nvSpPr>
          <p:cNvPr id="4" name="Rectangle 319"/>
          <p:cNvSpPr>
            <a:spLocks noChangeArrowheads="1"/>
          </p:cNvSpPr>
          <p:nvPr/>
        </p:nvSpPr>
        <p:spPr bwMode="auto">
          <a:xfrm>
            <a:off x="642938" y="490538"/>
            <a:ext cx="70469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PT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Creatinina sérica / Proteinúria</a:t>
            </a:r>
            <a:endParaRPr lang="pt-PT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7866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HTA - 2012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7866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HTA - 2013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827584" y="1556792"/>
          <a:ext cx="741682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7866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Hematúria</a:t>
            </a: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- 2012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683568" y="1844824"/>
          <a:ext cx="770485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7866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Hematúria - 2013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755576" y="1340768"/>
          <a:ext cx="756084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9"/>
          <p:cNvSpPr>
            <a:spLocks noChangeArrowheads="1"/>
          </p:cNvSpPr>
          <p:nvPr/>
        </p:nvSpPr>
        <p:spPr bwMode="auto">
          <a:xfrm>
            <a:off x="642938" y="490538"/>
            <a:ext cx="70469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t-PT" sz="3600" b="1" dirty="0" smtClean="0">
                <a:solidFill>
                  <a:srgbClr val="002060"/>
                </a:solidFill>
              </a:rPr>
              <a:t>Patologias associadas - 2013</a:t>
            </a:r>
            <a:endParaRPr lang="pt-PT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755576" y="1628800"/>
          <a:ext cx="748883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7866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Diagnósticos Nacionais </a:t>
            </a:r>
            <a:r>
              <a:rPr lang="pt-PT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2013 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(</a:t>
            </a:r>
            <a:r>
              <a:rPr lang="pt-PT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n=831) 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755576" y="1340768"/>
          <a:ext cx="76328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7866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Diagnósticos Nacionais 2012 (n=678) </a:t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539552" y="1628800"/>
          <a:ext cx="813690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/>
          <p:nvPr/>
        </p:nvGraphicFramePr>
        <p:xfrm>
          <a:off x="755576" y="1556792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7866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Diagnósticos Nacionais </a:t>
            </a:r>
            <a:r>
              <a:rPr lang="pt-PT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2011 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(</a:t>
            </a:r>
            <a:r>
              <a:rPr lang="pt-PT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n=620) 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67544" y="1124744"/>
          <a:ext cx="8280920" cy="5733252"/>
        </p:xfrm>
        <a:graphic>
          <a:graphicData uri="http://schemas.openxmlformats.org/drawingml/2006/table">
            <a:tbl>
              <a:tblPr/>
              <a:tblGrid>
                <a:gridCol w="1743076"/>
                <a:gridCol w="921266"/>
                <a:gridCol w="2496839"/>
                <a:gridCol w="795639"/>
                <a:gridCol w="1319084"/>
                <a:gridCol w="1005016"/>
              </a:tblGrid>
              <a:tr h="318514"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800" b="1" i="0" u="none" strike="noStrike" dirty="0">
                          <a:latin typeface="Calibri" pitchFamily="34" charset="0"/>
                        </a:rPr>
                        <a:t>Norte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800" b="0" i="0" u="none" strike="noStrike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latin typeface="Calibri" pitchFamily="34" charset="0"/>
                        </a:rPr>
                        <a:t>Centro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800" b="0" i="0" u="none" strike="noStrike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latin typeface="Calibri" pitchFamily="34" charset="0"/>
                        </a:rPr>
                        <a:t>Sul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800" b="0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514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H Viana Castelo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 pitchFamily="34" charset="0"/>
                        </a:rPr>
                        <a:t>CHMT - T Novas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 pitchFamily="34" charset="0"/>
                        </a:rPr>
                        <a:t>G Orta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514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CHTMAD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H Amato Lusitano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 pitchFamily="34" charset="0"/>
                        </a:rPr>
                        <a:t>H Setúbal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514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H Bragança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H I. D. Pedro - Aveiro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 pitchFamily="34" charset="0"/>
                        </a:rPr>
                        <a:t>H Évora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514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H Braga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H Universidade Coimbra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 pitchFamily="34" charset="0"/>
                        </a:rPr>
                        <a:t>H Faro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514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 pitchFamily="34" charset="0"/>
                        </a:rPr>
                        <a:t>H Guimarães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 pitchFamily="34" charset="0"/>
                        </a:rPr>
                        <a:t>Pediátrico Coimbra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800" b="0" i="0" u="none" strike="noStrike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800" b="0" i="0" u="none" strike="noStrike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514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 pitchFamily="34" charset="0"/>
                        </a:rPr>
                        <a:t>H Mirandela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 pitchFamily="34" charset="0"/>
                        </a:rPr>
                        <a:t>HUC - CHC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800" b="0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800" b="0" i="0" u="none" strike="noStrike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514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 pitchFamily="34" charset="0"/>
                        </a:rPr>
                        <a:t>H Lamego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1" i="0" u="none" strike="noStrike">
                          <a:latin typeface="Calibri" pitchFamily="34" charset="0"/>
                        </a:rPr>
                        <a:t>Lisboa - Vale do tejo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800" b="0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800" b="0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800" b="0" i="0" u="none" strike="noStrike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514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 pitchFamily="34" charset="0"/>
                        </a:rPr>
                        <a:t>H S Teotónio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 pitchFamily="34" charset="0"/>
                        </a:rPr>
                        <a:t>CHLO - HSC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latin typeface="Calibri" pitchFamily="34" charset="0"/>
                        </a:rPr>
                        <a:t>Ilhas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800" b="0" i="0" u="none" strike="noStrike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514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 pitchFamily="34" charset="0"/>
                        </a:rPr>
                        <a:t>CHTâmega Sousa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 pitchFamily="34" charset="0"/>
                        </a:rPr>
                        <a:t>H Beatriz Angelo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H Funchal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514"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latin typeface="Calibri" pitchFamily="34" charset="0"/>
                        </a:rPr>
                        <a:t>Porto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800" b="0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 pitchFamily="34" charset="0"/>
                        </a:rPr>
                        <a:t>H CUF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H P Delgada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514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 pitchFamily="34" charset="0"/>
                        </a:rPr>
                        <a:t>CH VNGaia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 pitchFamily="34" charset="0"/>
                        </a:rPr>
                        <a:t>H CUF Descobertas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PT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PT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514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 pitchFamily="34" charset="0"/>
                        </a:rPr>
                        <a:t>IPO - Porto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 pitchFamily="34" charset="0"/>
                        </a:rPr>
                        <a:t>H Curry Cabral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103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800" b="0" i="0" u="none" strike="noStrike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800" b="0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514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H S João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 pitchFamily="34" charset="0"/>
                        </a:rPr>
                        <a:t>CHLC - H. Estefânia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800" b="0" i="0" u="none" strike="noStrike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800" b="0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514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 pitchFamily="34" charset="0"/>
                        </a:rPr>
                        <a:t>CH Sto António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 pitchFamily="34" charset="0"/>
                        </a:rPr>
                        <a:t>H F Fonseca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800" b="0" i="0" u="none" strike="noStrike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800" b="0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514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 pitchFamily="34" charset="0"/>
                        </a:rPr>
                        <a:t>CHP - Nefro Ped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 pitchFamily="34" charset="0"/>
                        </a:rPr>
                        <a:t>H Luz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800" b="0" i="0" u="none" strike="noStrike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800" b="0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514">
                <a:tc>
                  <a:txBody>
                    <a:bodyPr/>
                    <a:lstStyle/>
                    <a:p>
                      <a:pPr algn="l" fontAlgn="b"/>
                      <a:endParaRPr lang="pt-PT" sz="1800" b="0" i="0" u="none" strike="noStrike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800" b="0" i="0" u="none" strike="noStrike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 pitchFamily="34" charset="0"/>
                        </a:rPr>
                        <a:t>H SAMS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800" b="0" i="0" u="none" strike="noStrike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800" b="0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514">
                <a:tc>
                  <a:txBody>
                    <a:bodyPr/>
                    <a:lstStyle/>
                    <a:p>
                      <a:pPr algn="l" fontAlgn="b"/>
                      <a:endParaRPr lang="pt-PT" sz="1800" b="0" i="0" u="none" strike="noStrike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800" b="0" i="0" u="none" strike="noStrike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0" i="0" u="none" strike="noStrike">
                          <a:latin typeface="Calibri" pitchFamily="34" charset="0"/>
                        </a:rPr>
                        <a:t>H Santa Maria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0" i="0" u="none" strike="noStrike" dirty="0" smtClean="0">
                          <a:latin typeface="Calibri" pitchFamily="34" charset="0"/>
                        </a:rPr>
                        <a:t>50</a:t>
                      </a:r>
                      <a:endParaRPr lang="pt-PT" sz="1800" b="0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800" b="0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800" b="0" i="0" u="none" strike="noStrike" dirty="0">
                        <a:latin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642938" y="404664"/>
            <a:ext cx="7129462" cy="779463"/>
          </a:xfrm>
        </p:spPr>
        <p:txBody>
          <a:bodyPr/>
          <a:lstStyle/>
          <a:p>
            <a:pPr eaLnBrk="1" hangingPunct="1">
              <a:defRPr/>
            </a:pP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Hospitais Participantes em 2013 (36)</a:t>
            </a:r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PT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500034" y="2143116"/>
          <a:ext cx="8143932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7866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PN – </a:t>
            </a:r>
            <a:r>
              <a:rPr lang="pt-PT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Glomerulopatias</a:t>
            </a:r>
            <a:r>
              <a:rPr lang="pt-PT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Primárias (2012)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7866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PN – </a:t>
            </a:r>
            <a:r>
              <a:rPr lang="pt-PT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Glomerulopatias</a:t>
            </a:r>
            <a:r>
              <a:rPr lang="pt-PT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Primárias (2013)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755576" y="1340768"/>
          <a:ext cx="756084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/>
        </p:nvGraphicFramePr>
        <p:xfrm>
          <a:off x="467544" y="2060848"/>
          <a:ext cx="828092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8177212" cy="11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Diagnósticos mais frequentes na </a:t>
            </a:r>
            <a:r>
              <a:rPr lang="pt-PT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criança 2012 (N=22) 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8177212" cy="11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Diagnósticos mais frequentes na </a:t>
            </a:r>
            <a:r>
              <a:rPr lang="pt-PT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criança (N=46) 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899592" y="1916832"/>
          <a:ext cx="748883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8177212" cy="11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Diagnósticos mais frequentes </a:t>
            </a:r>
            <a:r>
              <a:rPr lang="pt-PT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no adulto (N=533) 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467544" y="1916832"/>
          <a:ext cx="82809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8177212" cy="11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Diagnósticos mais frequentes </a:t>
            </a:r>
            <a:r>
              <a:rPr lang="pt-PT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no adulto (N=581) 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827584" y="1772816"/>
          <a:ext cx="741682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457200" y="1628800"/>
          <a:ext cx="8229600" cy="4800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786687" cy="106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Diagnósticos mais frequentes no Idoso (N=149)  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786687" cy="106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Diagnósticos mais frequentes no Idoso (N=203)</a:t>
            </a:r>
            <a:r>
              <a:rPr lang="pt-PT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 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539552" y="1772816"/>
          <a:ext cx="79208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611560" y="1700808"/>
          <a:ext cx="7704858" cy="4896544"/>
        </p:xfrm>
        <a:graphic>
          <a:graphicData uri="http://schemas.openxmlformats.org/drawingml/2006/table">
            <a:tbl>
              <a:tblPr/>
              <a:tblGrid>
                <a:gridCol w="2580546"/>
                <a:gridCol w="854052"/>
                <a:gridCol w="854052"/>
                <a:gridCol w="854052"/>
                <a:gridCol w="854052"/>
                <a:gridCol w="854052"/>
                <a:gridCol w="854052"/>
              </a:tblGrid>
              <a:tr h="316263">
                <a:tc>
                  <a:txBody>
                    <a:bodyPr/>
                    <a:lstStyle/>
                    <a:p>
                      <a:pPr algn="l" fontAlgn="b"/>
                      <a:endParaRPr lang="pt-PT" sz="18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2009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2012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6176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 Amiloidose</a:t>
                      </a:r>
                      <a:endParaRPr lang="pt-PT" sz="18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569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 Amiloidose </a:t>
                      </a:r>
                      <a:r>
                        <a:rPr lang="pt-PT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(AA)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176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 Amiloidose </a:t>
                      </a:r>
                      <a:r>
                        <a:rPr lang="pt-PT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( </a:t>
                      </a:r>
                      <a:r>
                        <a:rPr lang="el-GR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λ 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176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 Amiloidose </a:t>
                      </a:r>
                      <a:r>
                        <a:rPr lang="pt-PT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(K)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176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 Amiloidose </a:t>
                      </a:r>
                      <a:r>
                        <a:rPr lang="pt-PT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176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 Amiloidose </a:t>
                      </a:r>
                      <a:r>
                        <a:rPr lang="pt-PT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TTR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569">
                <a:tc>
                  <a:txBody>
                    <a:bodyPr/>
                    <a:lstStyle/>
                    <a:p>
                      <a:pPr algn="l" fontAlgn="b"/>
                      <a:r>
                        <a:rPr lang="pt-PT" sz="18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  Amiloidose </a:t>
                      </a:r>
                      <a:r>
                        <a:rPr lang="pt-PT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(</a:t>
                      </a:r>
                      <a:r>
                        <a:rPr lang="pt-PT" sz="1800" b="1" i="0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Fib</a:t>
                      </a:r>
                      <a:r>
                        <a:rPr lang="pt-PT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263"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Totais</a:t>
                      </a:r>
                      <a:endParaRPr lang="pt-PT" sz="1800" b="1" i="0" u="none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8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7866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Amiloidose </a:t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827584" y="1484784"/>
          <a:ext cx="727280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7866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Amiloidose - 2013 (N=31) 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331640" y="1340768"/>
          <a:ext cx="5976664" cy="5256578"/>
        </p:xfrm>
        <a:graphic>
          <a:graphicData uri="http://schemas.openxmlformats.org/drawingml/2006/table">
            <a:tbl>
              <a:tblPr/>
              <a:tblGrid>
                <a:gridCol w="4290938"/>
                <a:gridCol w="1685726"/>
              </a:tblGrid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smtClean="0">
                          <a:latin typeface="Calibri"/>
                        </a:rPr>
                        <a:t> Centros </a:t>
                      </a:r>
                      <a:r>
                        <a:rPr lang="pt-PT" sz="1600" b="1" i="0" u="none" strike="noStrike" dirty="0">
                          <a:latin typeface="Calibri"/>
                        </a:rPr>
                        <a:t>de Diagnóstico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PT" sz="1600" b="1" i="0" u="none" strike="noStrike" dirty="0"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smtClean="0">
                          <a:latin typeface="Calibri"/>
                        </a:rPr>
                        <a:t>  CHTMAD </a:t>
                      </a:r>
                      <a:r>
                        <a:rPr lang="pt-PT" sz="1600" b="1" i="0" u="none" strike="noStrike" dirty="0">
                          <a:latin typeface="Calibri"/>
                        </a:rPr>
                        <a:t>- Vila Real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smtClean="0">
                          <a:latin typeface="Calibri"/>
                        </a:rPr>
                        <a:t>  CH</a:t>
                      </a:r>
                      <a:r>
                        <a:rPr lang="pt-PT" sz="1600" b="1" i="0" u="none" strike="noStrike" dirty="0">
                          <a:latin typeface="Calibri"/>
                        </a:rPr>
                        <a:t>. VN Gaia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latin typeface="Calibri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smtClean="0">
                          <a:latin typeface="Calibri"/>
                        </a:rPr>
                        <a:t>  H</a:t>
                      </a:r>
                      <a:r>
                        <a:rPr lang="pt-PT" sz="1600" b="1" i="0" u="none" strike="noStrike" dirty="0">
                          <a:latin typeface="Calibri"/>
                        </a:rPr>
                        <a:t>. Sto. António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latin typeface="Calibri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smtClean="0">
                          <a:latin typeface="Calibri"/>
                        </a:rPr>
                        <a:t>  CH </a:t>
                      </a:r>
                      <a:r>
                        <a:rPr lang="pt-PT" sz="1600" b="1" i="0" u="none" strike="noStrike" dirty="0">
                          <a:latin typeface="Calibri"/>
                        </a:rPr>
                        <a:t>Porto - </a:t>
                      </a:r>
                      <a:r>
                        <a:rPr lang="pt-PT" sz="1600" b="1" i="0" u="none" strike="noStrike" dirty="0" smtClean="0">
                          <a:latin typeface="Calibri"/>
                        </a:rPr>
                        <a:t>Nefrologia </a:t>
                      </a:r>
                      <a:r>
                        <a:rPr lang="pt-PT" sz="1600" b="1" i="0" u="none" strike="noStrike" dirty="0">
                          <a:latin typeface="Calibri"/>
                        </a:rPr>
                        <a:t>Pediátrica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smtClean="0">
                          <a:latin typeface="Calibri"/>
                        </a:rPr>
                        <a:t>  H</a:t>
                      </a:r>
                      <a:r>
                        <a:rPr lang="pt-PT" sz="1600" b="1" i="0" u="none" strike="noStrike" dirty="0">
                          <a:latin typeface="Calibri"/>
                        </a:rPr>
                        <a:t>. S. João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latin typeface="Calibri"/>
                        </a:rPr>
                        <a:t>124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smtClean="0">
                          <a:latin typeface="Calibri"/>
                        </a:rPr>
                        <a:t>  IPO – </a:t>
                      </a:r>
                      <a:r>
                        <a:rPr lang="pt-PT" sz="1600" b="1" i="0" u="none" strike="noStrike" dirty="0">
                          <a:latin typeface="Calibri"/>
                        </a:rPr>
                        <a:t>Porto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smtClean="0">
                          <a:latin typeface="Calibri"/>
                        </a:rPr>
                        <a:t>  H</a:t>
                      </a:r>
                      <a:r>
                        <a:rPr lang="pt-PT" sz="1600" b="1" i="0" u="none" strike="noStrike" dirty="0">
                          <a:latin typeface="Calibri"/>
                        </a:rPr>
                        <a:t>. Braga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smtClean="0">
                          <a:latin typeface="Calibri"/>
                        </a:rPr>
                        <a:t>  H</a:t>
                      </a:r>
                      <a:r>
                        <a:rPr lang="pt-PT" sz="1600" b="1" i="0" u="none" strike="noStrike" dirty="0">
                          <a:latin typeface="Calibri"/>
                        </a:rPr>
                        <a:t>. Universidade de Coimbra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smtClean="0">
                          <a:latin typeface="Calibri"/>
                        </a:rPr>
                        <a:t>  H</a:t>
                      </a:r>
                      <a:r>
                        <a:rPr lang="pt-PT" sz="1600" b="1" i="0" u="none" strike="noStrike" dirty="0">
                          <a:latin typeface="Calibri"/>
                        </a:rPr>
                        <a:t>. Pediátrico de Coimbra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smtClean="0">
                          <a:latin typeface="Calibri"/>
                        </a:rPr>
                        <a:t>  H</a:t>
                      </a:r>
                      <a:r>
                        <a:rPr lang="pt-PT" sz="1600" b="1" i="0" u="none" strike="noStrike" dirty="0">
                          <a:latin typeface="Calibri"/>
                        </a:rPr>
                        <a:t>. Universidade de Coimbra </a:t>
                      </a:r>
                      <a:r>
                        <a:rPr lang="pt-PT" sz="1600" b="1" i="0" u="none" strike="noStrike" dirty="0" smtClean="0">
                          <a:latin typeface="Calibri"/>
                        </a:rPr>
                        <a:t>– </a:t>
                      </a:r>
                      <a:r>
                        <a:rPr lang="pt-PT" sz="1600" b="1" i="0" u="none" strike="noStrike" dirty="0">
                          <a:latin typeface="Calibri"/>
                        </a:rPr>
                        <a:t>CHC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latin typeface="Calibri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smtClean="0">
                          <a:latin typeface="Calibri"/>
                        </a:rPr>
                        <a:t>  H</a:t>
                      </a:r>
                      <a:r>
                        <a:rPr lang="pt-PT" sz="1600" b="1" i="0" u="none" strike="noStrike" dirty="0">
                          <a:latin typeface="Calibri"/>
                        </a:rPr>
                        <a:t>. Infante D. Pedro </a:t>
                      </a:r>
                      <a:r>
                        <a:rPr lang="pt-PT" sz="1600" b="1" i="0" u="none" strike="noStrike" dirty="0" smtClean="0">
                          <a:latin typeface="Calibri"/>
                        </a:rPr>
                        <a:t>– </a:t>
                      </a:r>
                      <a:r>
                        <a:rPr lang="pt-PT" sz="1600" b="1" i="0" u="none" strike="noStrike" dirty="0">
                          <a:latin typeface="Calibri"/>
                        </a:rPr>
                        <a:t>Aveiro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smtClean="0">
                          <a:latin typeface="Calibri"/>
                        </a:rPr>
                        <a:t>  CHLC </a:t>
                      </a:r>
                      <a:r>
                        <a:rPr lang="pt-PT" sz="1600" b="1" i="0" u="none" strike="noStrike" dirty="0">
                          <a:latin typeface="Calibri"/>
                        </a:rPr>
                        <a:t>- H. </a:t>
                      </a:r>
                      <a:r>
                        <a:rPr lang="pt-PT" sz="1600" b="1" i="0" u="none" strike="noStrike" dirty="0" err="1">
                          <a:latin typeface="Calibri"/>
                        </a:rPr>
                        <a:t>Curry</a:t>
                      </a:r>
                      <a:r>
                        <a:rPr lang="pt-PT" sz="1600" b="1" i="0" u="none" strike="noStrike" dirty="0">
                          <a:latin typeface="Calibri"/>
                        </a:rPr>
                        <a:t> Cabral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latin typeface="Calibri"/>
                        </a:rPr>
                        <a:t>272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smtClean="0">
                          <a:latin typeface="Calibri"/>
                        </a:rPr>
                        <a:t>  CHLC </a:t>
                      </a:r>
                      <a:r>
                        <a:rPr lang="pt-PT" sz="1600" b="1" i="0" u="none" strike="noStrike" dirty="0">
                          <a:latin typeface="Calibri"/>
                        </a:rPr>
                        <a:t>- H. Estefânia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smtClean="0">
                          <a:latin typeface="Calibri"/>
                        </a:rPr>
                        <a:t>  CHLN </a:t>
                      </a:r>
                      <a:r>
                        <a:rPr lang="pt-PT" sz="1600" b="1" i="0" u="none" strike="noStrike" dirty="0">
                          <a:latin typeface="Calibri"/>
                        </a:rPr>
                        <a:t>- H. Santa Maria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 smtClean="0">
                          <a:latin typeface="Calibri"/>
                        </a:rPr>
                        <a:t>50</a:t>
                      </a:r>
                      <a:endParaRPr lang="pt-PT" sz="1600" b="1" i="0" u="none" strike="noStrike" dirty="0"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smtClean="0">
                          <a:latin typeface="Calibri"/>
                        </a:rPr>
                        <a:t>  CHLO </a:t>
                      </a:r>
                      <a:r>
                        <a:rPr lang="pt-PT" sz="1600" b="1" i="0" u="none" strike="noStrike" dirty="0">
                          <a:latin typeface="Calibri"/>
                        </a:rPr>
                        <a:t>- H. Santa Cruz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smtClean="0">
                          <a:latin typeface="Calibri"/>
                        </a:rPr>
                        <a:t>  H</a:t>
                      </a:r>
                      <a:r>
                        <a:rPr lang="pt-PT" sz="1600" b="1" i="0" u="none" strike="noStrike" dirty="0">
                          <a:latin typeface="Calibri"/>
                        </a:rPr>
                        <a:t>. Fernando da Fonseca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62"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i="0" u="none" strike="noStrike" dirty="0" smtClean="0">
                          <a:latin typeface="Calibri"/>
                        </a:rPr>
                        <a:t>  H</a:t>
                      </a:r>
                      <a:r>
                        <a:rPr lang="pt-PT" sz="1600" b="1" i="0" u="none" strike="noStrike" dirty="0">
                          <a:latin typeface="Calibri"/>
                        </a:rPr>
                        <a:t>. Garcia de Orta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662"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 smtClean="0">
                          <a:latin typeface="Calibri"/>
                        </a:rPr>
                        <a:t>Total</a:t>
                      </a:r>
                      <a:r>
                        <a:rPr lang="pt-PT" sz="1600" b="1" i="0" u="none" strike="noStrike" baseline="0" dirty="0" smtClean="0">
                          <a:latin typeface="Calibri"/>
                        </a:rPr>
                        <a:t> anual</a:t>
                      </a:r>
                      <a:endParaRPr lang="pt-PT" sz="1600" b="1" i="0" u="none" strike="noStrike" dirty="0"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600" b="1" i="0" u="none" strike="noStrike" dirty="0" smtClean="0">
                          <a:latin typeface="Calibri"/>
                        </a:rPr>
                        <a:t>831</a:t>
                      </a:r>
                      <a:endParaRPr lang="pt-PT" sz="1600" b="1" i="0" u="none" strike="noStrike" dirty="0"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642938" y="500063"/>
            <a:ext cx="7056437" cy="785812"/>
          </a:xfrm>
        </p:spPr>
        <p:txBody>
          <a:bodyPr/>
          <a:lstStyle/>
          <a:p>
            <a:pPr eaLnBrk="1" hangingPunct="1">
              <a:defRPr/>
            </a:pPr>
            <a:r>
              <a:rPr lang="pt-PT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Número total de Biópsias em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786687" cy="99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Amiloidose totais nacionais - 2013 (N=31) 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755576" y="1556792"/>
          <a:ext cx="741682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61256" y="1981200"/>
            <a:ext cx="5410944" cy="2023864"/>
          </a:xfrm>
        </p:spPr>
        <p:txBody>
          <a:bodyPr/>
          <a:lstStyle/>
          <a:p>
            <a:r>
              <a:rPr lang="pt-PT" dirty="0" smtClean="0">
                <a:latin typeface="Calibri" pitchFamily="34" charset="0"/>
              </a:rPr>
              <a:t>3 Lisboa (1 HCC – 2 HFF)</a:t>
            </a:r>
          </a:p>
          <a:p>
            <a:endParaRPr lang="pt-PT" dirty="0" smtClean="0">
              <a:latin typeface="Calibri" pitchFamily="34" charset="0"/>
            </a:endParaRPr>
          </a:p>
          <a:p>
            <a:r>
              <a:rPr lang="pt-PT" dirty="0" smtClean="0">
                <a:latin typeface="Calibri" pitchFamily="34" charset="0"/>
              </a:rPr>
              <a:t>1 Porto ( H S. António)</a:t>
            </a:r>
            <a:endParaRPr lang="pt-PT" dirty="0">
              <a:latin typeface="Calibri" pitchFamily="34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7866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Amiloidose TTR – 2013 (N=4) </a:t>
            </a:r>
            <a: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786687" cy="99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Nefrite </a:t>
            </a:r>
            <a:r>
              <a:rPr lang="pt-PT" sz="36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Lúpica</a:t>
            </a: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– </a:t>
            </a: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Totais Nacionais 2012</a:t>
            </a:r>
          </a:p>
          <a:p>
            <a:pPr>
              <a:defRPr/>
            </a:pP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N= 77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827584" y="1700808"/>
          <a:ext cx="74888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786687" cy="99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Nefrite </a:t>
            </a:r>
            <a:r>
              <a:rPr lang="pt-PT" sz="36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Lúpica</a:t>
            </a: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– </a:t>
            </a: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Totais Nacionais 2013</a:t>
            </a:r>
          </a:p>
          <a:p>
            <a:pPr>
              <a:defRPr/>
            </a:pP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N=105 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395536" y="1700808"/>
          <a:ext cx="820891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755576" y="1412776"/>
          <a:ext cx="741682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7866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Nefropatia Diabética </a:t>
            </a:r>
            <a: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– </a:t>
            </a: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2012 (N=33) </a:t>
            </a:r>
            <a: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059832" y="45091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55976" y="43651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652120" y="49411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76256" y="40770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619672" y="13407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7866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Nefropatia Diabética </a:t>
            </a:r>
            <a: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– </a:t>
            </a: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2013 (N=43) 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092280" y="35010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10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755576" y="1412776"/>
          <a:ext cx="748883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228184" y="450912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292080" y="450912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83968" y="479715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347864" y="46531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411760" y="494116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7866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Classificação da </a:t>
            </a:r>
            <a:r>
              <a:rPr lang="pt-PT" sz="36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IgA</a:t>
            </a: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>
          <a:xfrm>
            <a:off x="590872" y="1772816"/>
            <a:ext cx="8229600" cy="4176464"/>
          </a:xfrm>
        </p:spPr>
        <p:txBody>
          <a:bodyPr/>
          <a:lstStyle/>
          <a:p>
            <a:r>
              <a:rPr lang="pt-PT" sz="2800" b="1" u="sng" dirty="0" err="1" smtClean="0">
                <a:latin typeface="Calibri" pitchFamily="34" charset="0"/>
              </a:rPr>
              <a:t>Aspectos</a:t>
            </a:r>
            <a:r>
              <a:rPr lang="pt-PT" sz="2800" b="1" u="sng" dirty="0" smtClean="0">
                <a:latin typeface="Calibri" pitchFamily="34" charset="0"/>
              </a:rPr>
              <a:t> histológicos</a:t>
            </a:r>
            <a:r>
              <a:rPr lang="pt-PT" sz="2800" dirty="0" smtClean="0">
                <a:latin typeface="Calibri" pitchFamily="34" charset="0"/>
              </a:rPr>
              <a:t>:</a:t>
            </a:r>
          </a:p>
          <a:p>
            <a:r>
              <a:rPr lang="pt-PT" sz="2800" dirty="0" err="1" smtClean="0">
                <a:latin typeface="Calibri" pitchFamily="34" charset="0"/>
              </a:rPr>
              <a:t>Hipercelularidade</a:t>
            </a:r>
            <a:r>
              <a:rPr lang="pt-PT" sz="2800" dirty="0" smtClean="0">
                <a:latin typeface="Calibri" pitchFamily="34" charset="0"/>
              </a:rPr>
              <a:t> </a:t>
            </a:r>
            <a:r>
              <a:rPr lang="pt-PT" sz="2800" dirty="0" err="1" smtClean="0">
                <a:latin typeface="Calibri" pitchFamily="34" charset="0"/>
              </a:rPr>
              <a:t>mesangial</a:t>
            </a:r>
            <a:endParaRPr lang="pt-PT" sz="2800" dirty="0" smtClean="0">
              <a:latin typeface="Calibri" pitchFamily="34" charset="0"/>
            </a:endParaRPr>
          </a:p>
          <a:p>
            <a:r>
              <a:rPr lang="pt-PT" sz="2800" dirty="0" smtClean="0">
                <a:latin typeface="Calibri" pitchFamily="34" charset="0"/>
              </a:rPr>
              <a:t>Esclerose segmentar / adesão</a:t>
            </a:r>
          </a:p>
          <a:p>
            <a:r>
              <a:rPr lang="pt-PT" sz="2800" dirty="0" smtClean="0">
                <a:latin typeface="Calibri" pitchFamily="34" charset="0"/>
              </a:rPr>
              <a:t>Esclerose global</a:t>
            </a:r>
          </a:p>
          <a:p>
            <a:r>
              <a:rPr lang="pt-PT" sz="2800" dirty="0" err="1" smtClean="0">
                <a:latin typeface="Calibri" pitchFamily="34" charset="0"/>
              </a:rPr>
              <a:t>Hipercelularidade</a:t>
            </a:r>
            <a:r>
              <a:rPr lang="pt-PT" sz="2800" dirty="0" smtClean="0">
                <a:latin typeface="Calibri" pitchFamily="34" charset="0"/>
              </a:rPr>
              <a:t> </a:t>
            </a:r>
            <a:r>
              <a:rPr lang="pt-PT" sz="2800" dirty="0" err="1" smtClean="0">
                <a:latin typeface="Calibri" pitchFamily="34" charset="0"/>
              </a:rPr>
              <a:t>endocapilar</a:t>
            </a:r>
            <a:endParaRPr lang="pt-PT" sz="2800" dirty="0" smtClean="0">
              <a:latin typeface="Calibri" pitchFamily="34" charset="0"/>
            </a:endParaRPr>
          </a:p>
          <a:p>
            <a:r>
              <a:rPr lang="pt-PT" sz="2800" dirty="0" smtClean="0">
                <a:latin typeface="Calibri" pitchFamily="34" charset="0"/>
              </a:rPr>
              <a:t>Crescentes</a:t>
            </a:r>
          </a:p>
          <a:p>
            <a:r>
              <a:rPr lang="pt-PT" sz="2800" dirty="0" smtClean="0">
                <a:latin typeface="Calibri" pitchFamily="34" charset="0"/>
              </a:rPr>
              <a:t>FI / AT</a:t>
            </a:r>
          </a:p>
          <a:p>
            <a:r>
              <a:rPr lang="pt-PT" sz="2800" dirty="0" err="1" smtClean="0">
                <a:latin typeface="Calibri" pitchFamily="34" charset="0"/>
              </a:rPr>
              <a:t>Arterioesclerose</a:t>
            </a:r>
            <a:r>
              <a:rPr lang="pt-PT" sz="2800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endParaRPr lang="pt-PT" sz="2800" dirty="0" smtClean="0"/>
          </a:p>
          <a:p>
            <a:pPr>
              <a:buNone/>
            </a:pPr>
            <a:endParaRPr lang="pt-PT" sz="2800" dirty="0" smtClean="0"/>
          </a:p>
          <a:p>
            <a:endParaRPr lang="pt-P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7866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Nefropatia </a:t>
            </a:r>
            <a:r>
              <a:rPr lang="pt-PT" sz="36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IgA</a:t>
            </a: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– 2013 (N=131)</a:t>
            </a:r>
            <a: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755576" y="1412776"/>
          <a:ext cx="76328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55576" y="1556792"/>
            <a:ext cx="7561262" cy="4681538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PT" sz="2400" dirty="0" smtClean="0">
                <a:latin typeface="Calibri" pitchFamily="34" charset="0"/>
              </a:rPr>
              <a:t>Género</a:t>
            </a:r>
          </a:p>
          <a:p>
            <a:pPr eaLnBrk="1" hangingPunct="1">
              <a:lnSpc>
                <a:spcPct val="80000"/>
              </a:lnSpc>
            </a:pPr>
            <a:r>
              <a:rPr lang="pt-PT" sz="2400" dirty="0" smtClean="0">
                <a:latin typeface="Calibri" pitchFamily="34" charset="0"/>
              </a:rPr>
              <a:t>Idade </a:t>
            </a:r>
          </a:p>
          <a:p>
            <a:pPr eaLnBrk="1" hangingPunct="1">
              <a:lnSpc>
                <a:spcPct val="80000"/>
              </a:lnSpc>
            </a:pPr>
            <a:r>
              <a:rPr lang="pt-PT" sz="2400" dirty="0" smtClean="0">
                <a:latin typeface="Calibri" pitchFamily="34" charset="0"/>
              </a:rPr>
              <a:t>Motivo da biópsia</a:t>
            </a:r>
          </a:p>
          <a:p>
            <a:pPr eaLnBrk="1" hangingPunct="1">
              <a:lnSpc>
                <a:spcPct val="80000"/>
              </a:lnSpc>
            </a:pPr>
            <a:endParaRPr lang="pt-PT" sz="24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PT" sz="2400" dirty="0" smtClean="0">
                <a:latin typeface="Calibri" pitchFamily="34" charset="0"/>
              </a:rPr>
              <a:t>Creatinina sérica</a:t>
            </a:r>
          </a:p>
          <a:p>
            <a:pPr eaLnBrk="1" hangingPunct="1">
              <a:lnSpc>
                <a:spcPct val="80000"/>
              </a:lnSpc>
            </a:pPr>
            <a:r>
              <a:rPr lang="pt-PT" sz="2400" dirty="0" smtClean="0">
                <a:latin typeface="Calibri" pitchFamily="34" charset="0"/>
              </a:rPr>
              <a:t>Proteinúria</a:t>
            </a:r>
          </a:p>
          <a:p>
            <a:pPr eaLnBrk="1" hangingPunct="1">
              <a:lnSpc>
                <a:spcPct val="80000"/>
              </a:lnSpc>
            </a:pPr>
            <a:r>
              <a:rPr lang="pt-PT" sz="2400" dirty="0" smtClean="0">
                <a:latin typeface="Calibri" pitchFamily="34" charset="0"/>
              </a:rPr>
              <a:t>HTA</a:t>
            </a:r>
          </a:p>
          <a:p>
            <a:pPr eaLnBrk="1" hangingPunct="1">
              <a:lnSpc>
                <a:spcPct val="80000"/>
              </a:lnSpc>
            </a:pPr>
            <a:r>
              <a:rPr lang="pt-PT" sz="2400" dirty="0" smtClean="0">
                <a:latin typeface="Calibri" pitchFamily="34" charset="0"/>
              </a:rPr>
              <a:t>Hematúria</a:t>
            </a:r>
          </a:p>
          <a:p>
            <a:pPr eaLnBrk="1" hangingPunct="1">
              <a:lnSpc>
                <a:spcPct val="80000"/>
              </a:lnSpc>
            </a:pPr>
            <a:endParaRPr lang="pt-PT" sz="24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PT" sz="2400" dirty="0" smtClean="0">
                <a:latin typeface="Calibri" pitchFamily="34" charset="0"/>
              </a:rPr>
              <a:t>Patologia associada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t-PT" sz="24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PT" sz="2400" dirty="0" smtClean="0">
                <a:latin typeface="Calibri" pitchFamily="34" charset="0"/>
              </a:rPr>
              <a:t>Diagnósticos</a:t>
            </a:r>
          </a:p>
          <a:p>
            <a:pPr eaLnBrk="1" hangingPunct="1">
              <a:lnSpc>
                <a:spcPct val="80000"/>
              </a:lnSpc>
            </a:pPr>
            <a:endParaRPr lang="pt-PT" sz="2400" dirty="0" smtClean="0">
              <a:latin typeface="Calibri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1294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Dados recolhidos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7866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Nefropatia </a:t>
            </a:r>
            <a:r>
              <a:rPr lang="pt-PT" sz="36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IgA</a:t>
            </a: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– 2013 (N=39)</a:t>
            </a:r>
            <a: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755576" y="1484784"/>
          <a:ext cx="763284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580112" y="39330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83968" y="40770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7866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Nefropatia </a:t>
            </a:r>
            <a:r>
              <a:rPr lang="pt-PT" sz="36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IgA</a:t>
            </a: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 – 2013 (N=5)</a:t>
            </a:r>
            <a: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4" name="Gráfico 3"/>
          <p:cNvGraphicFramePr/>
          <p:nvPr/>
        </p:nvGraphicFramePr>
        <p:xfrm>
          <a:off x="755576" y="1628800"/>
          <a:ext cx="748883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283968" y="44371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00138"/>
          </a:xfrm>
        </p:spPr>
        <p:txBody>
          <a:bodyPr/>
          <a:lstStyle/>
          <a:p>
            <a:pPr eaLnBrk="1" hangingPunct="1"/>
            <a:r>
              <a:rPr lang="pt-PT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Gabinete de Registo de Biópsias Renais</a:t>
            </a:r>
            <a:br>
              <a:rPr lang="pt-PT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pt-PT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 SPN</a:t>
            </a:r>
          </a:p>
        </p:txBody>
      </p:sp>
      <p:sp>
        <p:nvSpPr>
          <p:cNvPr id="80899" name="Rectangle 4"/>
          <p:cNvSpPr>
            <a:spLocks noChangeArrowheads="1"/>
          </p:cNvSpPr>
          <p:nvPr/>
        </p:nvSpPr>
        <p:spPr bwMode="auto">
          <a:xfrm>
            <a:off x="250825" y="1577975"/>
            <a:ext cx="8640763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/>
            <a:r>
              <a:rPr lang="pt-PT" sz="2000"/>
              <a:t>Dr.ª Fernanda Carvalho – CHLC - Hospital de Curry Cabral. Lisboa</a:t>
            </a:r>
          </a:p>
          <a:p>
            <a:pPr indent="450850"/>
            <a:r>
              <a:rPr lang="pt-PT" sz="2000"/>
              <a:t>Dr.ª Helena Viana – CHLC - Hospital de Curry Cabral. Lisboa</a:t>
            </a:r>
          </a:p>
          <a:p>
            <a:pPr indent="450850"/>
            <a:r>
              <a:rPr lang="pt-PT" sz="2000"/>
              <a:t>Dr. Jorge Pratas – CHUC. Coimbra</a:t>
            </a:r>
          </a:p>
          <a:p>
            <a:pPr indent="450850"/>
            <a:r>
              <a:rPr lang="pt-PT" sz="2000"/>
              <a:t>Dr.ª Fernanda Xavier da Cunha – CHUC. Coimbra</a:t>
            </a:r>
          </a:p>
          <a:p>
            <a:pPr indent="450850"/>
            <a:r>
              <a:rPr lang="pt-PT" sz="2000"/>
              <a:t>Dr. José Rámon Viscaíño – CHP. Porto</a:t>
            </a:r>
          </a:p>
          <a:p>
            <a:pPr lvl="1"/>
            <a:r>
              <a:rPr lang="pt-PT" sz="2000"/>
              <a:t>Dr.ª Susana Sampaio – Hospital S. João. Porto</a:t>
            </a:r>
          </a:p>
          <a:p>
            <a:pPr lvl="1"/>
            <a:r>
              <a:rPr lang="pt-PT" sz="2000"/>
              <a:t>Dr.ª Sância Ramos - CHLO Hospital de Stª Cruz. Lisboa</a:t>
            </a:r>
          </a:p>
          <a:p>
            <a:pPr indent="450850"/>
            <a:r>
              <a:rPr lang="pt-PT" sz="2000"/>
              <a:t>Dr. Samuel Aparício - Hospital Fernando da Fonseca. Lisboa</a:t>
            </a:r>
          </a:p>
          <a:p>
            <a:pPr indent="450850"/>
            <a:r>
              <a:rPr lang="pt-PT" sz="2000"/>
              <a:t>	</a:t>
            </a:r>
          </a:p>
          <a:p>
            <a:pPr indent="450850"/>
            <a:r>
              <a:rPr lang="pt-PT" sz="2000"/>
              <a:t>	Coordenador Nacional – Dr.ª Fernanda Carvalho</a:t>
            </a:r>
          </a:p>
          <a:p>
            <a:pPr indent="450850"/>
            <a:r>
              <a:rPr lang="pt-PT" sz="2000"/>
              <a:t>	Coordenador da Região Norte – Dr.ª Susana Sampaio	Coordenador da Região Centro – Dr. Jorge Pratas		</a:t>
            </a:r>
          </a:p>
          <a:p>
            <a:pPr indent="450850"/>
            <a:r>
              <a:rPr lang="pt-PT" sz="2000"/>
              <a:t>	Coordenador da Região Sul – Dr.ª Helena Viana</a:t>
            </a:r>
          </a:p>
          <a:p>
            <a:pPr indent="450850"/>
            <a:endParaRPr lang="pt-PT" sz="2000"/>
          </a:p>
          <a:p>
            <a:pPr indent="450850"/>
            <a:r>
              <a:rPr lang="pt-PT" sz="2000"/>
              <a:t>	</a:t>
            </a:r>
            <a:r>
              <a:rPr lang="pt-PT" sz="2000" b="1">
                <a:solidFill>
                  <a:srgbClr val="FF9900"/>
                </a:solidFill>
              </a:rPr>
              <a:t>Agradecimento especial à Maria João Galvão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garida Loureiro\Desktop\SPN - Registo Nacional\Registo Nacional 2014\sending_email_animation_10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620688"/>
            <a:ext cx="3876675" cy="3171825"/>
          </a:xfrm>
          <a:prstGeom prst="rect">
            <a:avLst/>
          </a:prstGeom>
          <a:noFill/>
        </p:spPr>
      </p:pic>
      <p:pic>
        <p:nvPicPr>
          <p:cNvPr id="1027" name="Picture 3" descr="C:\Users\Margarida Loureiro\Desktop\SPN - Registo Nacional\Registo Nacional 2014\9105822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564904"/>
            <a:ext cx="4008107" cy="3006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71563" y="2176463"/>
            <a:ext cx="7153275" cy="375285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t-PT" sz="2800" u="sng" dirty="0" smtClean="0">
                <a:latin typeface="Calibri" pitchFamily="34" charset="0"/>
              </a:rPr>
              <a:t>Estratificação em grupos etários</a:t>
            </a:r>
          </a:p>
          <a:p>
            <a:pPr eaLnBrk="1" hangingPunct="1">
              <a:buFont typeface="Wingdings" pitchFamily="2" charset="2"/>
              <a:buNone/>
            </a:pPr>
            <a:endParaRPr lang="pt-PT" sz="2800" dirty="0" smtClean="0">
              <a:latin typeface="Calibri" pitchFamily="34" charset="0"/>
            </a:endParaRPr>
          </a:p>
          <a:p>
            <a:pPr eaLnBrk="1" hangingPunct="1"/>
            <a:r>
              <a:rPr lang="pt-PT" sz="2800" dirty="0" smtClean="0">
                <a:latin typeface="Calibri" pitchFamily="34" charset="0"/>
              </a:rPr>
              <a:t>&lt;15 anos</a:t>
            </a:r>
          </a:p>
          <a:p>
            <a:pPr eaLnBrk="1" hangingPunct="1"/>
            <a:r>
              <a:rPr lang="pt-PT" sz="2800" dirty="0" smtClean="0">
                <a:latin typeface="Calibri" pitchFamily="34" charset="0"/>
              </a:rPr>
              <a:t>≥15 e ≤65 anos</a:t>
            </a:r>
          </a:p>
          <a:p>
            <a:pPr eaLnBrk="1" hangingPunct="1"/>
            <a:r>
              <a:rPr lang="pt-PT" sz="2800" dirty="0" smtClean="0">
                <a:latin typeface="Calibri" pitchFamily="34" charset="0"/>
              </a:rPr>
              <a:t>&gt;65 anos</a:t>
            </a:r>
          </a:p>
          <a:p>
            <a:pPr eaLnBrk="1" hangingPunct="1"/>
            <a:endParaRPr lang="pt-PT" sz="2800" dirty="0" smtClean="0"/>
          </a:p>
          <a:p>
            <a:pPr eaLnBrk="1" hangingPunct="1">
              <a:buNone/>
            </a:pPr>
            <a:endParaRPr lang="pt-PT" sz="2800" u="sng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1294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Idade</a:t>
            </a:r>
            <a:b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17563" y="1981200"/>
            <a:ext cx="7570787" cy="4471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PT" sz="2400" dirty="0" smtClean="0">
                <a:latin typeface="Calibri" pitchFamily="34" charset="0"/>
              </a:rPr>
              <a:t>Definição de grupos: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pt-PT" sz="24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q"/>
            </a:pPr>
            <a:r>
              <a:rPr lang="pt-PT" sz="2400" dirty="0" smtClean="0">
                <a:latin typeface="Calibri" pitchFamily="34" charset="0"/>
              </a:rPr>
              <a:t>Anomalias urinárias assintomáticas (AUA)</a:t>
            </a:r>
          </a:p>
          <a:p>
            <a:pPr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q"/>
            </a:pPr>
            <a:r>
              <a:rPr lang="pt-PT" sz="2400" dirty="0" smtClean="0">
                <a:latin typeface="Calibri" pitchFamily="34" charset="0"/>
              </a:rPr>
              <a:t>D. Sistémica (DS)</a:t>
            </a:r>
          </a:p>
          <a:p>
            <a:pPr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q"/>
            </a:pPr>
            <a:r>
              <a:rPr lang="pt-PT" sz="2400" dirty="0" smtClean="0">
                <a:latin typeface="Calibri" pitchFamily="34" charset="0"/>
              </a:rPr>
              <a:t>Insuficiência renal aguda (IRA)</a:t>
            </a:r>
          </a:p>
          <a:p>
            <a:pPr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q"/>
            </a:pPr>
            <a:r>
              <a:rPr lang="pt-PT" sz="2400" dirty="0" smtClean="0">
                <a:latin typeface="Calibri" pitchFamily="34" charset="0"/>
              </a:rPr>
              <a:t>Insuficiência renal crónica (IRC)</a:t>
            </a:r>
          </a:p>
          <a:p>
            <a:pPr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q"/>
            </a:pPr>
            <a:r>
              <a:rPr lang="pt-PT" sz="2400" dirty="0" smtClean="0">
                <a:latin typeface="Calibri" pitchFamily="34" charset="0"/>
              </a:rPr>
              <a:t>Insuficiência renal rápida progressiva (IRRP)</a:t>
            </a:r>
          </a:p>
          <a:p>
            <a:pPr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q"/>
            </a:pPr>
            <a:r>
              <a:rPr lang="pt-PT" sz="2400" dirty="0" smtClean="0">
                <a:latin typeface="Calibri" pitchFamily="34" charset="0"/>
              </a:rPr>
              <a:t>Proteinúria não nefrótica &lt; 3,5 g/dia (</a:t>
            </a:r>
            <a:r>
              <a:rPr lang="pt-PT" sz="2400" dirty="0" err="1" smtClean="0">
                <a:latin typeface="Calibri" pitchFamily="34" charset="0"/>
              </a:rPr>
              <a:t>PnN</a:t>
            </a:r>
            <a:r>
              <a:rPr lang="pt-PT" sz="2400" dirty="0" smtClean="0"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q"/>
            </a:pPr>
            <a:r>
              <a:rPr lang="pt-PT" sz="2400" dirty="0" smtClean="0">
                <a:latin typeface="Calibri" pitchFamily="34" charset="0"/>
              </a:rPr>
              <a:t>Proteinúria nefrótica &gt;3,5 g/dia (PN)</a:t>
            </a:r>
          </a:p>
          <a:p>
            <a:pPr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q"/>
            </a:pPr>
            <a:r>
              <a:rPr lang="pt-PT" sz="2400" dirty="0" smtClean="0">
                <a:latin typeface="Calibri" pitchFamily="34" charset="0"/>
              </a:rPr>
              <a:t>Síndrome nefrítico (Sn)</a:t>
            </a:r>
          </a:p>
          <a:p>
            <a:pPr eaLnBrk="1" hangingPunct="1">
              <a:lnSpc>
                <a:spcPct val="80000"/>
              </a:lnSpc>
              <a:buClr>
                <a:srgbClr val="FFC000"/>
              </a:buClr>
              <a:buFont typeface="Wingdings" pitchFamily="2" charset="2"/>
              <a:buChar char="q"/>
            </a:pPr>
            <a:r>
              <a:rPr lang="pt-PT" sz="2400" dirty="0" smtClean="0">
                <a:latin typeface="Calibri" pitchFamily="34" charset="0"/>
              </a:rPr>
              <a:t>Síndrome Nefrótico (SN)</a:t>
            </a:r>
            <a:endParaRPr lang="pt-PT" sz="2000" dirty="0" smtClean="0">
              <a:latin typeface="Calibri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1294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Motivo da Biópsia</a:t>
            </a:r>
            <a:b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9"/>
          <p:cNvSpPr txBox="1">
            <a:spLocks noChangeArrowheads="1"/>
          </p:cNvSpPr>
          <p:nvPr/>
        </p:nvSpPr>
        <p:spPr bwMode="auto">
          <a:xfrm>
            <a:off x="4643438" y="4292600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PT" b="1">
                <a:solidFill>
                  <a:schemeClr val="bg1"/>
                </a:solidFill>
              </a:rPr>
              <a:t>96%</a:t>
            </a:r>
          </a:p>
        </p:txBody>
      </p:sp>
      <p:sp>
        <p:nvSpPr>
          <p:cNvPr id="36867" name="Text Box 14"/>
          <p:cNvSpPr txBox="1">
            <a:spLocks noChangeArrowheads="1"/>
          </p:cNvSpPr>
          <p:nvPr/>
        </p:nvSpPr>
        <p:spPr bwMode="auto">
          <a:xfrm>
            <a:off x="5072063" y="4935538"/>
            <a:ext cx="28082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>
                <a:solidFill>
                  <a:schemeClr val="bg1"/>
                </a:solidFill>
              </a:rPr>
              <a:t>Biópsias com diagnóstico</a:t>
            </a:r>
          </a:p>
          <a:p>
            <a:pPr algn="ctr">
              <a:spcBef>
                <a:spcPct val="50000"/>
              </a:spcBef>
            </a:pPr>
            <a:r>
              <a:rPr lang="pt-PT">
                <a:solidFill>
                  <a:schemeClr val="bg1"/>
                </a:solidFill>
              </a:rPr>
              <a:t>95,9%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1142976" y="2057400"/>
          <a:ext cx="7000924" cy="408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1294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Biópsias com diagnóstico em 2012</a:t>
            </a:r>
            <a: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755576" y="1484784"/>
          <a:ext cx="72728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2938" y="488950"/>
            <a:ext cx="71294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PT" sz="3600" kern="0" dirty="0"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kern="0" dirty="0">
                <a:latin typeface="Calibri" pitchFamily="34" charset="0"/>
                <a:ea typeface="+mj-ea"/>
                <a:cs typeface="+mj-cs"/>
              </a:rPr>
            </a:br>
            <a: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Biópsias com diagnóstico em </a:t>
            </a:r>
            <a:r>
              <a:rPr lang="pt-PT" sz="3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2013</a:t>
            </a:r>
            <a: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/>
            </a:r>
            <a:br>
              <a:rPr lang="pt-PT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</a:br>
            <a:endParaRPr lang="pt-PT" sz="3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de apresentação predefinido">
  <a:themeElements>
    <a:clrScheme name="Personalizado 24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AFD73"/>
      </a:accent1>
      <a:accent2>
        <a:srgbClr val="FFE613"/>
      </a:accent2>
      <a:accent3>
        <a:srgbClr val="C89123"/>
      </a:accent3>
      <a:accent4>
        <a:srgbClr val="783809"/>
      </a:accent4>
      <a:accent5>
        <a:srgbClr val="3E9B39"/>
      </a:accent5>
      <a:accent6>
        <a:srgbClr val="92D050"/>
      </a:accent6>
      <a:hlink>
        <a:srgbClr val="FFFF00"/>
      </a:hlink>
      <a:folHlink>
        <a:srgbClr val="4B82AF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o de apresentação predefinido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ns de Cinzento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Modelo de apresentação predefini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ons de Cinzento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Modelo de apresentação predefini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ons de Cinzento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Modelo de apresentação predefini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ons de Cinzento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Modelo de apresentação predefini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ons de Cinzento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Modelo de apresentação predefini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ons de Cinzento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Modelo de apresentação predefini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Tons de Cinzento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Modelo de apresentação predefini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Tons de Cinzento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Modelo de apresentação predefini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Tons de Cinzento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Modelo de apresentação predefini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4669</TotalTime>
  <Words>853</Words>
  <Application>Microsoft Office PowerPoint</Application>
  <PresentationFormat>Apresentação no Ecrã (4:3)</PresentationFormat>
  <Paragraphs>375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53</vt:i4>
      </vt:variant>
    </vt:vector>
  </HeadingPairs>
  <TitlesOfParts>
    <vt:vector size="54" baseType="lpstr">
      <vt:lpstr>Modelo de apresentação predefinido</vt:lpstr>
      <vt:lpstr>Registo Nacional de Biópsias Renais em 2013</vt:lpstr>
      <vt:lpstr>Registo Nacional de Biópsias Renais em 2013</vt:lpstr>
      <vt:lpstr> Hospitais Participantes em 2013 (36) </vt:lpstr>
      <vt:lpstr>Número total de Biópsias em 2013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Diapositivo 35</vt:lpstr>
      <vt:lpstr>Diapositivo 36</vt:lpstr>
      <vt:lpstr>Diapositivo 37</vt:lpstr>
      <vt:lpstr>Diapositivo 38</vt:lpstr>
      <vt:lpstr>Diapositivo 39</vt:lpstr>
      <vt:lpstr>Diapositivo 40</vt:lpstr>
      <vt:lpstr>Diapositivo 41</vt:lpstr>
      <vt:lpstr>Diapositivo 42</vt:lpstr>
      <vt:lpstr>Diapositivo 43</vt:lpstr>
      <vt:lpstr>Diapositivo 44</vt:lpstr>
      <vt:lpstr>Diapositivo 45</vt:lpstr>
      <vt:lpstr>Diapositivo 46</vt:lpstr>
      <vt:lpstr>Diapositivo 47</vt:lpstr>
      <vt:lpstr>Diapositivo 48</vt:lpstr>
      <vt:lpstr>Diapositivo 49</vt:lpstr>
      <vt:lpstr>Diapositivo 50</vt:lpstr>
      <vt:lpstr>Diapositivo 51</vt:lpstr>
      <vt:lpstr>Gabinete de Registo de Biópsias Renais da SPN</vt:lpstr>
      <vt:lpstr>Diapositivo 53</vt:lpstr>
    </vt:vector>
  </TitlesOfParts>
  <Company>HCC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Maria João Galvão</dc:creator>
  <cp:lastModifiedBy>Margarida Loureiro</cp:lastModifiedBy>
  <cp:revision>456</cp:revision>
  <dcterms:created xsi:type="dcterms:W3CDTF">2010-02-22T13:37:12Z</dcterms:created>
  <dcterms:modified xsi:type="dcterms:W3CDTF">2014-04-07T12:00:57Z</dcterms:modified>
</cp:coreProperties>
</file>